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5" r:id="rId1"/>
  </p:sldMasterIdLst>
  <p:notesMasterIdLst>
    <p:notesMasterId r:id="rId11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600"/>
    <a:srgbClr val="3797CC"/>
    <a:srgbClr val="008DF6"/>
    <a:srgbClr val="E2AC00"/>
    <a:srgbClr val="008600"/>
    <a:srgbClr val="CC6600"/>
    <a:srgbClr val="F6B83C"/>
    <a:srgbClr val="FFCF9F"/>
    <a:srgbClr val="CCFFCC"/>
    <a:srgbClr val="3BFF9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79760" autoAdjust="0"/>
  </p:normalViewPr>
  <p:slideViewPr>
    <p:cSldViewPr>
      <p:cViewPr varScale="1">
        <p:scale>
          <a:sx n="58" d="100"/>
          <a:sy n="58" d="100"/>
        </p:scale>
        <p:origin x="1854" y="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638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16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en-US"/>
          </a:p>
        </p:txBody>
      </p:sp>
      <p:sp>
        <p:nvSpPr>
          <p:cNvPr id="16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90148740-DB56-4F40-9928-E19876CFA1B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322217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676" name="Rectangle 12"/>
          <p:cNvSpPr>
            <a:spLocks noChangeArrowheads="1"/>
          </p:cNvSpPr>
          <p:nvPr/>
        </p:nvSpPr>
        <p:spPr bwMode="gray">
          <a:xfrm>
            <a:off x="0" y="2254102"/>
            <a:ext cx="9144000" cy="4170511"/>
          </a:xfrm>
          <a:prstGeom prst="rect">
            <a:avLst/>
          </a:prstGeom>
          <a:gradFill rotWithShape="1">
            <a:gsLst>
              <a:gs pos="0">
                <a:schemeClr val="hlink"/>
              </a:gs>
              <a:gs pos="100000">
                <a:schemeClr val="hlink">
                  <a:gamma/>
                  <a:tint val="0"/>
                  <a:invGamma/>
                </a:schemeClr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3677" name="Freeform 13"/>
          <p:cNvSpPr>
            <a:spLocks/>
          </p:cNvSpPr>
          <p:nvPr/>
        </p:nvSpPr>
        <p:spPr bwMode="gray">
          <a:xfrm>
            <a:off x="0" y="2658141"/>
            <a:ext cx="9144000" cy="4199860"/>
          </a:xfrm>
          <a:custGeom>
            <a:avLst/>
            <a:gdLst/>
            <a:ahLst/>
            <a:cxnLst>
              <a:cxn ang="0">
                <a:pos x="13" y="2430"/>
              </a:cxn>
              <a:cxn ang="0">
                <a:pos x="1456" y="0"/>
              </a:cxn>
              <a:cxn ang="0">
                <a:pos x="5754" y="5"/>
              </a:cxn>
              <a:cxn ang="0">
                <a:pos x="5760" y="2433"/>
              </a:cxn>
              <a:cxn ang="0">
                <a:pos x="0" y="2430"/>
              </a:cxn>
            </a:cxnLst>
            <a:rect l="0" t="0" r="r" b="b"/>
            <a:pathLst>
              <a:path w="5760" h="2433">
                <a:moveTo>
                  <a:pt x="13" y="2430"/>
                </a:moveTo>
                <a:lnTo>
                  <a:pt x="1456" y="0"/>
                </a:lnTo>
                <a:lnTo>
                  <a:pt x="5754" y="5"/>
                </a:lnTo>
                <a:lnTo>
                  <a:pt x="5760" y="2433"/>
                </a:lnTo>
                <a:lnTo>
                  <a:pt x="0" y="2430"/>
                </a:lnTo>
              </a:path>
            </a:pathLst>
          </a:custGeom>
          <a:solidFill>
            <a:srgbClr val="FFFFFF">
              <a:alpha val="50000"/>
            </a:srgbClr>
          </a:soli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68" name="Freeform 4"/>
          <p:cNvSpPr>
            <a:spLocks/>
          </p:cNvSpPr>
          <p:nvPr/>
        </p:nvSpPr>
        <p:spPr bwMode="gray">
          <a:xfrm>
            <a:off x="2582863" y="908720"/>
            <a:ext cx="6562725" cy="1348689"/>
          </a:xfrm>
          <a:custGeom>
            <a:avLst/>
            <a:gdLst/>
            <a:ahLst/>
            <a:cxnLst>
              <a:cxn ang="0">
                <a:pos x="0" y="657"/>
              </a:cxn>
              <a:cxn ang="0">
                <a:pos x="4134" y="657"/>
              </a:cxn>
              <a:cxn ang="0">
                <a:pos x="4134" y="0"/>
              </a:cxn>
              <a:cxn ang="0">
                <a:pos x="373" y="2"/>
              </a:cxn>
              <a:cxn ang="0">
                <a:pos x="0" y="657"/>
              </a:cxn>
            </a:cxnLst>
            <a:rect l="0" t="0" r="r" b="b"/>
            <a:pathLst>
              <a:path w="4134" h="657">
                <a:moveTo>
                  <a:pt x="0" y="657"/>
                </a:moveTo>
                <a:lnTo>
                  <a:pt x="4134" y="657"/>
                </a:lnTo>
                <a:lnTo>
                  <a:pt x="4134" y="0"/>
                </a:lnTo>
                <a:lnTo>
                  <a:pt x="373" y="2"/>
                </a:lnTo>
                <a:lnTo>
                  <a:pt x="0" y="657"/>
                </a:lnTo>
                <a:close/>
              </a:path>
            </a:pathLst>
          </a:custGeom>
          <a:gradFill rotWithShape="1">
            <a:gsLst>
              <a:gs pos="0">
                <a:srgbClr val="008000"/>
              </a:gs>
              <a:gs pos="100000">
                <a:srgbClr val="00CC66"/>
              </a:gs>
            </a:gsLst>
            <a:lin ang="0" scaled="1"/>
          </a:gradFill>
          <a:ln w="9525">
            <a:noFill/>
            <a:round/>
            <a:headEnd/>
            <a:tailEnd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69" name="Freeform 5"/>
          <p:cNvSpPr>
            <a:spLocks/>
          </p:cNvSpPr>
          <p:nvPr/>
        </p:nvSpPr>
        <p:spPr bwMode="ltGray">
          <a:xfrm>
            <a:off x="-1588" y="2250231"/>
            <a:ext cx="2592388" cy="411781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634" y="0"/>
              </a:cxn>
              <a:cxn ang="0">
                <a:pos x="1456" y="289"/>
              </a:cxn>
              <a:cxn ang="0">
                <a:pos x="0" y="286"/>
              </a:cxn>
              <a:cxn ang="0">
                <a:pos x="0" y="0"/>
              </a:cxn>
            </a:cxnLst>
            <a:rect l="0" t="0" r="r" b="b"/>
            <a:pathLst>
              <a:path w="1634" h="289">
                <a:moveTo>
                  <a:pt x="0" y="0"/>
                </a:moveTo>
                <a:lnTo>
                  <a:pt x="1634" y="0"/>
                </a:lnTo>
                <a:lnTo>
                  <a:pt x="1456" y="289"/>
                </a:lnTo>
                <a:lnTo>
                  <a:pt x="0" y="286"/>
                </a:lnTo>
                <a:lnTo>
                  <a:pt x="0" y="0"/>
                </a:lnTo>
                <a:close/>
              </a:path>
            </a:pathLst>
          </a:custGeom>
          <a:solidFill>
            <a:schemeClr val="accent2"/>
          </a:soli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endParaRPr lang="ru-RU"/>
          </a:p>
        </p:txBody>
      </p:sp>
      <p:sp>
        <p:nvSpPr>
          <p:cNvPr id="113670" name="Rectangle 6"/>
          <p:cNvSpPr>
            <a:spLocks noGrp="1" noChangeArrowheads="1"/>
          </p:cNvSpPr>
          <p:nvPr>
            <p:ph type="ctrTitle" sz="quarter"/>
          </p:nvPr>
        </p:nvSpPr>
        <p:spPr>
          <a:xfrm>
            <a:off x="2334692" y="2728902"/>
            <a:ext cx="6275908" cy="2962285"/>
          </a:xfr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/>
          <a:lstStyle>
            <a:lvl1pPr algn="ctr">
              <a:defRPr sz="3600">
                <a:solidFill>
                  <a:srgbClr val="002060"/>
                </a:solidFill>
                <a:latin typeface="Verdana" pitchFamily="34" charset="0"/>
              </a:defRPr>
            </a:lvl1pPr>
          </a:lstStyle>
          <a:p>
            <a:r>
              <a:rPr lang="ru-RU" dirty="0" smtClean="0"/>
              <a:t>Образец заголовка</a:t>
            </a:r>
            <a:endParaRPr lang="en-US" dirty="0"/>
          </a:p>
        </p:txBody>
      </p:sp>
      <p:sp>
        <p:nvSpPr>
          <p:cNvPr id="113671" name="Rectangle 7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828800" y="5867400"/>
            <a:ext cx="6781800" cy="381000"/>
          </a:xfrm>
        </p:spPr>
        <p:txBody>
          <a:bodyPr/>
          <a:lstStyle>
            <a:lvl1pPr marL="0" indent="0" algn="r">
              <a:buFont typeface="Wingdings" pitchFamily="2" charset="2"/>
              <a:buNone/>
              <a:defRPr sz="2000"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113672" name="Rectangle 8"/>
          <p:cNvSpPr>
            <a:spLocks noGrp="1" noChangeArrowheads="1"/>
          </p:cNvSpPr>
          <p:nvPr>
            <p:ph type="dt" sz="quarter" idx="2"/>
          </p:nvPr>
        </p:nvSpPr>
        <p:spPr>
          <a:xfrm>
            <a:off x="457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3673" name="Rectangle 9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477000"/>
            <a:ext cx="2895600" cy="24447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113674" name="Rectangle 10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477000"/>
            <a:ext cx="2133600" cy="244475"/>
          </a:xfrm>
        </p:spPr>
        <p:txBody>
          <a:bodyPr/>
          <a:lstStyle>
            <a:lvl1pPr>
              <a:defRPr/>
            </a:lvl1pPr>
          </a:lstStyle>
          <a:p>
            <a:fld id="{2C7A5E26-5E50-468A-835B-C58843A12E19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113685" name="Group 21"/>
          <p:cNvGrpSpPr>
            <a:grpSpLocks/>
          </p:cNvGrpSpPr>
          <p:nvPr/>
        </p:nvGrpSpPr>
        <p:grpSpPr bwMode="auto">
          <a:xfrm>
            <a:off x="8686800" y="5867400"/>
            <a:ext cx="155575" cy="417513"/>
            <a:chOff x="5472" y="3792"/>
            <a:chExt cx="184" cy="120"/>
          </a:xfrm>
        </p:grpSpPr>
        <p:sp>
          <p:nvSpPr>
            <p:cNvPr id="113682" name="Rectangle 18"/>
            <p:cNvSpPr>
              <a:spLocks noChangeArrowheads="1"/>
            </p:cNvSpPr>
            <p:nvPr userDrawn="1"/>
          </p:nvSpPr>
          <p:spPr bwMode="auto">
            <a:xfrm>
              <a:off x="5472" y="3792"/>
              <a:ext cx="184" cy="48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3683" name="Rectangle 19"/>
            <p:cNvSpPr>
              <a:spLocks noChangeArrowheads="1"/>
            </p:cNvSpPr>
            <p:nvPr userDrawn="1"/>
          </p:nvSpPr>
          <p:spPr bwMode="auto">
            <a:xfrm>
              <a:off x="5472" y="3864"/>
              <a:ext cx="183" cy="48"/>
            </a:xfrm>
            <a:prstGeom prst="rect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ru-RU"/>
            </a:p>
          </p:txBody>
        </p:sp>
      </p:grpSp>
      <p:pic>
        <p:nvPicPr>
          <p:cNvPr id="4" name="Рисунок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572" y="94309"/>
            <a:ext cx="2299196" cy="2535936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ED5DD9D-E262-42B1-9E4D-A321342574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43700" y="274638"/>
            <a:ext cx="2095500" cy="5973762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134100" cy="5973762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5BD3E94-E66E-4D4A-9B62-0527662AA93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i="0"/>
            </a:lvl1pPr>
          </a:lstStyle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42AFB38-5929-4C95-8C4E-502C594CC0C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B175702-7DA3-4798-90A6-92B5CC4449B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47800"/>
            <a:ext cx="4038600" cy="4800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4C608D-9DE1-4839-8D1B-5C2301E1191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64A7A9C-F683-47BD-849C-C3A16A9912D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E60EAE0-78C3-4558-8A48-B1F8F904482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D797492-D8C4-46BF-A814-F518DB3F9C6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DEAB9E-4215-486A-B8C4-E44DBCD92C6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8F33F2B-4985-4287-986F-5EA687D5969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 bwMode="lt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51" name="Rectangle 11"/>
          <p:cNvSpPr>
            <a:spLocks noChangeArrowheads="1"/>
          </p:cNvSpPr>
          <p:nvPr/>
        </p:nvSpPr>
        <p:spPr bwMode="auto">
          <a:xfrm>
            <a:off x="0" y="0"/>
            <a:ext cx="9144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12643" name="Freeform 3"/>
          <p:cNvSpPr>
            <a:spLocks/>
          </p:cNvSpPr>
          <p:nvPr/>
        </p:nvSpPr>
        <p:spPr bwMode="gray">
          <a:xfrm>
            <a:off x="1285852" y="0"/>
            <a:ext cx="7866086" cy="1000108"/>
          </a:xfrm>
          <a:custGeom>
            <a:avLst/>
            <a:gdLst/>
            <a:ahLst/>
            <a:cxnLst>
              <a:cxn ang="0">
                <a:pos x="0" y="657"/>
              </a:cxn>
              <a:cxn ang="0">
                <a:pos x="4134" y="657"/>
              </a:cxn>
              <a:cxn ang="0">
                <a:pos x="4134" y="0"/>
              </a:cxn>
              <a:cxn ang="0">
                <a:pos x="401" y="1"/>
              </a:cxn>
              <a:cxn ang="0">
                <a:pos x="0" y="657"/>
              </a:cxn>
            </a:cxnLst>
            <a:rect l="0" t="0" r="r" b="b"/>
            <a:pathLst>
              <a:path w="4134" h="657">
                <a:moveTo>
                  <a:pt x="0" y="657"/>
                </a:moveTo>
                <a:lnTo>
                  <a:pt x="4134" y="657"/>
                </a:lnTo>
                <a:lnTo>
                  <a:pt x="4134" y="0"/>
                </a:lnTo>
                <a:lnTo>
                  <a:pt x="401" y="1"/>
                </a:lnTo>
                <a:lnTo>
                  <a:pt x="0" y="657"/>
                </a:lnTo>
                <a:close/>
              </a:path>
            </a:pathLst>
          </a:custGeom>
          <a:gradFill rotWithShape="1">
            <a:gsLst>
              <a:gs pos="0">
                <a:srgbClr val="009600"/>
              </a:gs>
              <a:gs pos="100000">
                <a:srgbClr val="00CC66"/>
              </a:gs>
            </a:gsLst>
            <a:lin ang="0" scaled="1"/>
          </a:gradFill>
          <a:ln w="9525">
            <a:noFill/>
            <a:round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2644" name="Freeform 4"/>
          <p:cNvSpPr>
            <a:spLocks/>
          </p:cNvSpPr>
          <p:nvPr userDrawn="1"/>
        </p:nvSpPr>
        <p:spPr bwMode="ltGray">
          <a:xfrm>
            <a:off x="1" y="981075"/>
            <a:ext cx="1357290" cy="288925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1338" y="0"/>
              </a:cxn>
              <a:cxn ang="0">
                <a:pos x="1138" y="182"/>
              </a:cxn>
              <a:cxn ang="0">
                <a:pos x="0" y="181"/>
              </a:cxn>
              <a:cxn ang="0">
                <a:pos x="0" y="0"/>
              </a:cxn>
            </a:cxnLst>
            <a:rect l="0" t="0" r="r" b="b"/>
            <a:pathLst>
              <a:path w="1338" h="182">
                <a:moveTo>
                  <a:pt x="0" y="0"/>
                </a:moveTo>
                <a:lnTo>
                  <a:pt x="1338" y="0"/>
                </a:lnTo>
                <a:lnTo>
                  <a:pt x="1138" y="182"/>
                </a:lnTo>
                <a:lnTo>
                  <a:pt x="0" y="181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70C0"/>
              </a:gs>
              <a:gs pos="50000">
                <a:srgbClr val="4475D8"/>
              </a:gs>
              <a:gs pos="100000">
                <a:srgbClr val="97B2E9"/>
              </a:gs>
            </a:gsLst>
            <a:lin ang="10800000" scaled="1"/>
            <a:tileRect/>
          </a:gradFill>
          <a:ln w="9525" cap="flat" cmpd="sng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endParaRPr lang="ru-RU"/>
          </a:p>
        </p:txBody>
      </p:sp>
      <p:sp>
        <p:nvSpPr>
          <p:cNvPr id="112645" name="Rectangle 5"/>
          <p:cNvSpPr>
            <a:spLocks noGrp="1" noChangeArrowheads="1"/>
          </p:cNvSpPr>
          <p:nvPr>
            <p:ph type="title"/>
          </p:nvPr>
        </p:nvSpPr>
        <p:spPr bwMode="white">
          <a:xfrm>
            <a:off x="2051720" y="0"/>
            <a:ext cx="678748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заголовка</a:t>
            </a:r>
            <a:endParaRPr lang="en-US" dirty="0" smtClean="0"/>
          </a:p>
        </p:txBody>
      </p:sp>
      <p:sp>
        <p:nvSpPr>
          <p:cNvPr id="112646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412776"/>
            <a:ext cx="8229600" cy="49785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dirty="0" smtClean="0"/>
              <a:t>Образец текста</a:t>
            </a:r>
          </a:p>
          <a:p>
            <a:pPr lvl="1"/>
            <a:r>
              <a:rPr lang="ru-RU" dirty="0" smtClean="0"/>
              <a:t>Второй уровень</a:t>
            </a:r>
          </a:p>
          <a:p>
            <a:pPr lvl="2"/>
            <a:r>
              <a:rPr lang="ru-RU" dirty="0" smtClean="0"/>
              <a:t>Третий уровень</a:t>
            </a:r>
          </a:p>
          <a:p>
            <a:pPr lvl="3"/>
            <a:r>
              <a:rPr lang="ru-RU" dirty="0" smtClean="0"/>
              <a:t>Четвертый уровень</a:t>
            </a:r>
          </a:p>
          <a:p>
            <a:pPr lvl="4"/>
            <a:r>
              <a:rPr lang="ru-RU" dirty="0" smtClean="0"/>
              <a:t>Пятый уровень</a:t>
            </a:r>
            <a:endParaRPr lang="en-US" dirty="0" smtClean="0"/>
          </a:p>
        </p:txBody>
      </p:sp>
      <p:sp>
        <p:nvSpPr>
          <p:cNvPr id="112647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492701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+mj-lt"/>
              </a:defRPr>
            </a:lvl1pPr>
          </a:lstStyle>
          <a:p>
            <a:endParaRPr lang="en-US"/>
          </a:p>
        </p:txBody>
      </p:sp>
      <p:sp>
        <p:nvSpPr>
          <p:cNvPr id="112648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492701"/>
            <a:ext cx="2895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j-lt"/>
              </a:defRPr>
            </a:lvl1pPr>
          </a:lstStyle>
          <a:p>
            <a:r>
              <a:rPr lang="ru-RU" smtClean="0"/>
              <a:t>МБОУ ДПО ЦПКРО города Кирова</a:t>
            </a:r>
            <a:endParaRPr lang="en-US"/>
          </a:p>
        </p:txBody>
      </p:sp>
      <p:sp>
        <p:nvSpPr>
          <p:cNvPr id="112649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492701"/>
            <a:ext cx="2133600" cy="32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j-lt"/>
              </a:defRPr>
            </a:lvl1pPr>
          </a:lstStyle>
          <a:p>
            <a:fld id="{B8563EC6-7539-4541-92F7-DF0DA5C69D0F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2" name="Рисунок 1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14">
                    <a14:imgEffect>
                      <a14:sharpenSoften amount="5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6154" y="30522"/>
            <a:ext cx="1073544" cy="1193432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</p:sldLayoutIdLst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 i="1">
          <a:solidFill>
            <a:schemeClr val="bg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" pitchFamily="2" charset="2"/>
        <a:buChar char="l"/>
        <a:defRPr sz="2800">
          <a:solidFill>
            <a:schemeClr val="accent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80000"/>
        <a:buFont typeface="Arial" charset="0"/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SzPct val="70000"/>
        <a:buFont typeface="Arial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60000"/>
        <a:buFont typeface="Wingdings" pitchFamily="2" charset="2"/>
        <a:buChar char="l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одзаголовок 3"/>
          <p:cNvSpPr>
            <a:spLocks noGrp="1"/>
          </p:cNvSpPr>
          <p:nvPr>
            <p:ph type="subTitle" sz="quarter" idx="1"/>
          </p:nvPr>
        </p:nvSpPr>
        <p:spPr>
          <a:xfrm>
            <a:off x="461392" y="5719290"/>
            <a:ext cx="8287072" cy="1412776"/>
          </a:xfrm>
        </p:spPr>
        <p:txBody>
          <a:bodyPr/>
          <a:lstStyle/>
          <a:p>
            <a:endParaRPr lang="ru-RU" b="1" dirty="0">
              <a:solidFill>
                <a:srgbClr val="3797CC"/>
              </a:solidFill>
            </a:endParaRPr>
          </a:p>
        </p:txBody>
      </p:sp>
      <p:sp>
        <p:nvSpPr>
          <p:cNvPr id="5" name="Заголовок 4"/>
          <p:cNvSpPr>
            <a:spLocks noGrp="1"/>
          </p:cNvSpPr>
          <p:nvPr>
            <p:ph type="ctrTitle" sz="quarter"/>
          </p:nvPr>
        </p:nvSpPr>
        <p:spPr>
          <a:xfrm>
            <a:off x="611560" y="2780929"/>
            <a:ext cx="8136904" cy="1944216"/>
          </a:xfrm>
        </p:spPr>
        <p:txBody>
          <a:bodyPr/>
          <a:lstStyle/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ru-RU" sz="3200" dirty="0"/>
              <a:t>Цель коучинга в образовании – помогать учащимся учиться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Коучинг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 smtClean="0"/>
              <a:t>Учиться сознательно</a:t>
            </a:r>
            <a:r>
              <a:rPr lang="ru-RU" sz="3600" dirty="0"/>
              <a:t>, с интересом приобретать знания, находить и максимально раскрывать потенциал, развивать навыки и умения, эффективнее усваивать программу и выполнять задания.   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4516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Коучинг</a:t>
            </a:r>
            <a:endParaRPr lang="ru-RU" sz="40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/>
              <a:t>это современный подход к обучению, который помогает осознавать смысл обучения, создает </a:t>
            </a:r>
            <a:r>
              <a:rPr lang="ru-RU" sz="4000" dirty="0" smtClean="0"/>
              <a:t>вовлеченность, </a:t>
            </a:r>
            <a:r>
              <a:rPr lang="ru-RU" sz="4000" dirty="0"/>
              <a:t>поднимает мотивацию и повышает ответственность за </a:t>
            </a:r>
            <a:r>
              <a:rPr lang="ru-RU" sz="4000" dirty="0" smtClean="0"/>
              <a:t>результаты.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63057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Коучинг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Коучинг в образовании — </a:t>
            </a:r>
            <a:r>
              <a:rPr lang="ru-RU" sz="3600" dirty="0" smtClean="0"/>
              <a:t>это личностный подход, поддержка ребенка, формирование мышления и успеха. Определение </a:t>
            </a:r>
            <a:r>
              <a:rPr lang="ru-RU" sz="3600" dirty="0"/>
              <a:t>его сильных </a:t>
            </a:r>
            <a:r>
              <a:rPr lang="ru-RU" sz="3600" dirty="0" smtClean="0"/>
              <a:t>сторон осознанное </a:t>
            </a:r>
            <a:r>
              <a:rPr lang="ru-RU" sz="3600" dirty="0"/>
              <a:t>участие в процессе и достижении конкретных результатов</a:t>
            </a:r>
            <a:r>
              <a:rPr lang="ru-RU" sz="3600" dirty="0" smtClean="0"/>
              <a:t>. </a:t>
            </a:r>
            <a:endParaRPr lang="ru-RU" sz="36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99175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000" dirty="0" smtClean="0"/>
              <a:t>Коучинг</a:t>
            </a:r>
            <a:endParaRPr lang="ru-RU" sz="40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4000" dirty="0" smtClean="0"/>
              <a:t>помогает </a:t>
            </a:r>
            <a:r>
              <a:rPr lang="ru-RU" sz="4000" dirty="0"/>
              <a:t>учащимся осознать свою ответственность за процесс обучения и иметь собственную мотивацию, подкрепленную личными целями.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34289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404664"/>
            <a:ext cx="6912768" cy="648072"/>
          </a:xfrm>
        </p:spPr>
        <p:txBody>
          <a:bodyPr/>
          <a:lstStyle/>
          <a:p>
            <a:pPr algn="ctr"/>
            <a:r>
              <a:rPr lang="en-US" dirty="0"/>
              <a:t/>
            </a:r>
            <a:br>
              <a:rPr lang="en-US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sz="3600" dirty="0"/>
              <a:t>Используя коучинг, педагог помогает ребенку понять свои возможности и ресурсы, определить цели, превратив проблемы в задачи</a:t>
            </a:r>
            <a:r>
              <a:rPr lang="ru-RU" sz="3600" dirty="0" smtClean="0"/>
              <a:t>.</a:t>
            </a:r>
          </a:p>
          <a:p>
            <a:pPr marL="0" indent="0" algn="r">
              <a:buNone/>
            </a:pPr>
            <a:endParaRPr lang="ru-RU" sz="3600" dirty="0" smtClean="0"/>
          </a:p>
          <a:p>
            <a:pPr marL="0" indent="0" algn="r">
              <a:buNone/>
            </a:pPr>
            <a:r>
              <a:rPr lang="ru-RU" sz="3600" dirty="0" smtClean="0"/>
              <a:t> </a:t>
            </a:r>
            <a:r>
              <a:rPr lang="ru-RU" sz="2400" dirty="0"/>
              <a:t>Источник: </a:t>
            </a:r>
            <a:r>
              <a:rPr lang="en-US" sz="2400" dirty="0"/>
              <a:t>https://www.1napc.ru/aboutcoaching/v-obrazovanii.html</a:t>
            </a:r>
            <a:endParaRPr lang="ru-RU" sz="2400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9488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51720" y="188640"/>
            <a:ext cx="6787480" cy="792088"/>
          </a:xfrm>
        </p:spPr>
        <p:txBody>
          <a:bodyPr/>
          <a:lstStyle/>
          <a:p>
            <a:r>
              <a:rPr lang="ru-RU" sz="2400" dirty="0"/>
              <a:t>Процесс обучения в режиме коуч-технологии осуществляется поэтапно.</a:t>
            </a:r>
            <a:br>
              <a:rPr lang="ru-RU" sz="2400" dirty="0"/>
            </a:br>
            <a:endParaRPr lang="ru-RU" sz="2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 smtClean="0"/>
              <a:t>1</a:t>
            </a:r>
            <a:r>
              <a:rPr lang="ru-RU" sz="2400" dirty="0"/>
              <a:t>.	</a:t>
            </a:r>
            <a:r>
              <a:rPr lang="ru-RU" dirty="0"/>
              <a:t>Постановка цели, осознание реальности достижения цели.</a:t>
            </a:r>
          </a:p>
          <a:p>
            <a:pPr marL="0" indent="0">
              <a:buNone/>
            </a:pPr>
            <a:r>
              <a:rPr lang="ru-RU" dirty="0"/>
              <a:t>2.	Анализ необходимых составляющих успеха, имеющихся </a:t>
            </a:r>
            <a:r>
              <a:rPr lang="ru-RU" dirty="0" smtClean="0"/>
              <a:t>возможностей</a:t>
            </a:r>
            <a:r>
              <a:rPr lang="ru-RU" dirty="0"/>
              <a:t>.</a:t>
            </a:r>
          </a:p>
          <a:p>
            <a:pPr marL="0" indent="0">
              <a:buNone/>
            </a:pPr>
            <a:r>
              <a:rPr lang="ru-RU" dirty="0"/>
              <a:t>3.	Определение пути достижения цели.</a:t>
            </a:r>
          </a:p>
          <a:p>
            <a:pPr marL="0" indent="0">
              <a:buNone/>
            </a:pPr>
            <a:r>
              <a:rPr lang="ru-RU" dirty="0"/>
              <a:t>4.	Выбор стратегии действий, направленных на достижение цели.</a:t>
            </a:r>
          </a:p>
          <a:p>
            <a:pPr marL="0" indent="0">
              <a:buNone/>
            </a:pPr>
            <a:r>
              <a:rPr lang="ru-RU" dirty="0"/>
              <a:t>5.	Мониторинг и анализ результатов деятельности.</a:t>
            </a: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42773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Последовательные компоненты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ru-RU" sz="2400" dirty="0" smtClean="0"/>
              <a:t>Вызов </a:t>
            </a:r>
            <a:r>
              <a:rPr lang="ru-RU" sz="2400" dirty="0"/>
              <a:t>– поддержка – осознанный результат.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Прямоугольник 4"/>
          <p:cNvSpPr/>
          <p:nvPr/>
        </p:nvSpPr>
        <p:spPr>
          <a:xfrm>
            <a:off x="1115616" y="1997839"/>
            <a:ext cx="6984776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/>
              <a:t>личная проработка учебного материала (выполнение опережающего </a:t>
            </a:r>
            <a:r>
              <a:rPr lang="ru-RU" sz="2400" dirty="0" smtClean="0"/>
              <a:t>домашнего </a:t>
            </a:r>
            <a:r>
              <a:rPr lang="ru-RU" sz="2400" dirty="0"/>
              <a:t>задания</a:t>
            </a:r>
            <a:r>
              <a:rPr lang="ru-RU" sz="2400" dirty="0" smtClean="0"/>
              <a:t>);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взаимодействие ученика и учителя по результатам личной проработки учебного </a:t>
            </a:r>
            <a:r>
              <a:rPr lang="ru-RU" sz="2400" dirty="0" smtClean="0"/>
              <a:t>материала; </a:t>
            </a:r>
          </a:p>
          <a:p>
            <a:r>
              <a:rPr lang="ru-RU" sz="2400" dirty="0" smtClean="0"/>
              <a:t>взаимодействие </a:t>
            </a:r>
            <a:r>
              <a:rPr lang="ru-RU" sz="2400" dirty="0"/>
              <a:t>в команде по решению проблемных </a:t>
            </a:r>
            <a:r>
              <a:rPr lang="ru-RU" sz="2400" dirty="0" smtClean="0"/>
              <a:t>задач;</a:t>
            </a:r>
          </a:p>
          <a:p>
            <a:r>
              <a:rPr lang="ru-RU" sz="2400" dirty="0" smtClean="0"/>
              <a:t> </a:t>
            </a:r>
            <a:r>
              <a:rPr lang="ru-RU" sz="2400" dirty="0"/>
              <a:t>презентация результатов деятельности, </a:t>
            </a:r>
            <a:endParaRPr lang="ru-RU" sz="2400" dirty="0" smtClean="0"/>
          </a:p>
          <a:p>
            <a:r>
              <a:rPr lang="ru-RU" sz="2400" dirty="0" smtClean="0"/>
              <a:t>рефлексия</a:t>
            </a:r>
            <a:r>
              <a:rPr lang="ru-RU" sz="24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1471454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4400" dirty="0" smtClean="0"/>
              <a:t>Правила </a:t>
            </a:r>
            <a:r>
              <a:rPr lang="ru-RU" sz="4400" dirty="0" err="1" smtClean="0"/>
              <a:t>коуча</a:t>
            </a:r>
            <a:endParaRPr lang="ru-RU" sz="44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2400" dirty="0"/>
              <a:t>1) задавать вопросы, которые направляют </a:t>
            </a:r>
            <a:r>
              <a:rPr lang="ru-RU" sz="2400" b="1" dirty="0"/>
              <a:t>самостоятельный поиск </a:t>
            </a:r>
            <a:r>
              <a:rPr lang="ru-RU" sz="2400" dirty="0"/>
              <a:t>в </a:t>
            </a:r>
            <a:r>
              <a:rPr lang="ru-RU" sz="2400" dirty="0" smtClean="0"/>
              <a:t>деятельности </a:t>
            </a:r>
            <a:r>
              <a:rPr lang="ru-RU" sz="2400" dirty="0"/>
              <a:t>ученика; 2) не давать советов, </a:t>
            </a:r>
            <a:r>
              <a:rPr lang="ru-RU" sz="2400" b="1" dirty="0"/>
              <a:t>не оценивать </a:t>
            </a:r>
            <a:r>
              <a:rPr lang="ru-RU" sz="2400" dirty="0"/>
              <a:t>процесс деятельности </a:t>
            </a:r>
            <a:r>
              <a:rPr lang="ru-RU" sz="2400" dirty="0" smtClean="0"/>
              <a:t>ученика</a:t>
            </a:r>
            <a:r>
              <a:rPr lang="ru-RU" sz="2400" dirty="0"/>
              <a:t>; 3) </a:t>
            </a:r>
            <a:r>
              <a:rPr lang="ru-RU" sz="2400" b="1" dirty="0"/>
              <a:t>не экспертировать</a:t>
            </a:r>
            <a:r>
              <a:rPr lang="ru-RU" sz="2400" dirty="0"/>
              <a:t> работу по теме, которую выполняет ученик; 4) </a:t>
            </a:r>
            <a:r>
              <a:rPr lang="ru-RU" sz="2400" b="1" dirty="0"/>
              <a:t>мотивировать</a:t>
            </a:r>
            <a:r>
              <a:rPr lang="ru-RU" sz="2400" dirty="0"/>
              <a:t> ученика на достижение цели; 5) </a:t>
            </a:r>
            <a:r>
              <a:rPr lang="ru-RU" sz="2400" b="1" dirty="0"/>
              <a:t>помогать</a:t>
            </a:r>
            <a:r>
              <a:rPr lang="ru-RU" sz="2400" dirty="0"/>
              <a:t> найти ресурсы и составить план действий; 6) безоговорочно </a:t>
            </a:r>
            <a:r>
              <a:rPr lang="ru-RU" sz="2400" b="1" dirty="0"/>
              <a:t>верить</a:t>
            </a:r>
            <a:r>
              <a:rPr lang="ru-RU" sz="2400" dirty="0"/>
              <a:t> в возможности ученика; 7) </a:t>
            </a:r>
            <a:r>
              <a:rPr lang="ru-RU" sz="2400" b="1" dirty="0"/>
              <a:t>уважать</a:t>
            </a:r>
            <a:r>
              <a:rPr lang="ru-RU" sz="2400" dirty="0"/>
              <a:t> чувство собственного достоинства ученика; 8) </a:t>
            </a:r>
            <a:r>
              <a:rPr lang="ru-RU" sz="2400" b="1" dirty="0"/>
              <a:t>ценить и </a:t>
            </a:r>
            <a:r>
              <a:rPr lang="ru-RU" sz="2400" b="1" dirty="0" smtClean="0"/>
              <a:t>поддерживать </a:t>
            </a:r>
            <a:r>
              <a:rPr lang="ru-RU" sz="2400" dirty="0"/>
              <a:t>доверительные отношения с учеником; 9) </a:t>
            </a:r>
            <a:r>
              <a:rPr lang="ru-RU" sz="2400" b="1" dirty="0"/>
              <a:t>демонстрировать </a:t>
            </a:r>
            <a:r>
              <a:rPr lang="ru-RU" sz="2400" dirty="0"/>
              <a:t>открытое, гибкое, уверенное поведение.</a:t>
            </a: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2AFB38-5929-4C95-8C4E-502C594CC0C1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58328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F016TGp">
  <a:themeElements>
    <a:clrScheme name="Worldwide 1">
      <a:dk1>
        <a:srgbClr val="4D4D4D"/>
      </a:dk1>
      <a:lt1>
        <a:srgbClr val="FFFFFF"/>
      </a:lt1>
      <a:dk2>
        <a:srgbClr val="FFFFFF"/>
      </a:dk2>
      <a:lt2>
        <a:srgbClr val="B2B2B2"/>
      </a:lt2>
      <a:accent1>
        <a:srgbClr val="058089"/>
      </a:accent1>
      <a:accent2>
        <a:srgbClr val="99CC00"/>
      </a:accent2>
      <a:accent3>
        <a:srgbClr val="FFFFFF"/>
      </a:accent3>
      <a:accent4>
        <a:srgbClr val="404040"/>
      </a:accent4>
      <a:accent5>
        <a:srgbClr val="AAC0C4"/>
      </a:accent5>
      <a:accent6>
        <a:srgbClr val="8AB900"/>
      </a:accent6>
      <a:hlink>
        <a:srgbClr val="3194CB"/>
      </a:hlink>
      <a:folHlink>
        <a:srgbClr val="B55813"/>
      </a:folHlink>
    </a:clrScheme>
    <a:fontScheme name="Worldwide">
      <a:majorFont>
        <a:latin typeface="Arial"/>
        <a:ea typeface=""/>
        <a:cs typeface=""/>
      </a:majorFont>
      <a:minorFont>
        <a:latin typeface="Verdana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orldwide 1">
        <a:dk1>
          <a:srgbClr val="4D4D4D"/>
        </a:dk1>
        <a:lt1>
          <a:srgbClr val="FFFFFF"/>
        </a:lt1>
        <a:dk2>
          <a:srgbClr val="FFFFFF"/>
        </a:dk2>
        <a:lt2>
          <a:srgbClr val="B2B2B2"/>
        </a:lt2>
        <a:accent1>
          <a:srgbClr val="058089"/>
        </a:accent1>
        <a:accent2>
          <a:srgbClr val="99CC00"/>
        </a:accent2>
        <a:accent3>
          <a:srgbClr val="FFFFFF"/>
        </a:accent3>
        <a:accent4>
          <a:srgbClr val="404040"/>
        </a:accent4>
        <a:accent5>
          <a:srgbClr val="AAC0C4"/>
        </a:accent5>
        <a:accent6>
          <a:srgbClr val="8AB900"/>
        </a:accent6>
        <a:hlink>
          <a:srgbClr val="3194CB"/>
        </a:hlink>
        <a:folHlink>
          <a:srgbClr val="B55813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wide 2">
        <a:dk1>
          <a:srgbClr val="333333"/>
        </a:dk1>
        <a:lt1>
          <a:srgbClr val="FFFFFF"/>
        </a:lt1>
        <a:dk2>
          <a:srgbClr val="FFFFFF"/>
        </a:dk2>
        <a:lt2>
          <a:srgbClr val="B2B2B2"/>
        </a:lt2>
        <a:accent1>
          <a:srgbClr val="2C8EC4"/>
        </a:accent1>
        <a:accent2>
          <a:srgbClr val="CFBE6B"/>
        </a:accent2>
        <a:accent3>
          <a:srgbClr val="FFFFFF"/>
        </a:accent3>
        <a:accent4>
          <a:srgbClr val="2A2A2A"/>
        </a:accent4>
        <a:accent5>
          <a:srgbClr val="ACC6DE"/>
        </a:accent5>
        <a:accent6>
          <a:srgbClr val="BBAC60"/>
        </a:accent6>
        <a:hlink>
          <a:srgbClr val="D98445"/>
        </a:hlink>
        <a:folHlink>
          <a:srgbClr val="8A712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orldwide 3">
        <a:dk1>
          <a:srgbClr val="333333"/>
        </a:dk1>
        <a:lt1>
          <a:srgbClr val="FFFFFF"/>
        </a:lt1>
        <a:dk2>
          <a:srgbClr val="FFFFFF"/>
        </a:dk2>
        <a:lt2>
          <a:srgbClr val="B2B2B2"/>
        </a:lt2>
        <a:accent1>
          <a:srgbClr val="1C40B2"/>
        </a:accent1>
        <a:accent2>
          <a:srgbClr val="E14A21"/>
        </a:accent2>
        <a:accent3>
          <a:srgbClr val="FFFFFF"/>
        </a:accent3>
        <a:accent4>
          <a:srgbClr val="2A2A2A"/>
        </a:accent4>
        <a:accent5>
          <a:srgbClr val="ABAFD5"/>
        </a:accent5>
        <a:accent6>
          <a:srgbClr val="CC421D"/>
        </a:accent6>
        <a:hlink>
          <a:srgbClr val="3392E9"/>
        </a:hlink>
        <a:folHlink>
          <a:srgbClr val="6544CE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5506</TotalTime>
  <Words>344</Words>
  <Application>Microsoft Office PowerPoint</Application>
  <PresentationFormat>Экран (4:3)</PresentationFormat>
  <Paragraphs>36</Paragraphs>
  <Slides>9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3" baseType="lpstr">
      <vt:lpstr>Arial</vt:lpstr>
      <vt:lpstr>Verdana</vt:lpstr>
      <vt:lpstr>Wingdings</vt:lpstr>
      <vt:lpstr>F016TGp</vt:lpstr>
      <vt:lpstr>Цель коучинга в образовании – помогать учащимся учиться </vt:lpstr>
      <vt:lpstr>Коучинг</vt:lpstr>
      <vt:lpstr>Коучинг</vt:lpstr>
      <vt:lpstr>Коучинг</vt:lpstr>
      <vt:lpstr>Коучинг</vt:lpstr>
      <vt:lpstr> </vt:lpstr>
      <vt:lpstr>Процесс обучения в режиме коуч-технологии осуществляется поэтапно. </vt:lpstr>
      <vt:lpstr>Последовательные компоненты</vt:lpstr>
      <vt:lpstr>Правила коуча</vt:lpstr>
    </vt:vector>
  </TitlesOfParts>
  <Company>КОГКУ ЦОКО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ThemeGallery PowerTemplate</dc:title>
  <dc:creator>КОГКУ ЦОКО, заместитель директора</dc:creator>
  <cp:lastModifiedBy>Киреенко Александр Филоретович (МКОУ ДПО ЦПКРО города Кирова)</cp:lastModifiedBy>
  <cp:revision>578</cp:revision>
  <dcterms:created xsi:type="dcterms:W3CDTF">2014-03-25T14:18:04Z</dcterms:created>
  <dcterms:modified xsi:type="dcterms:W3CDTF">2022-03-03T07:17:44Z</dcterms:modified>
</cp:coreProperties>
</file>