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98" r:id="rId5"/>
    <p:sldId id="258" r:id="rId6"/>
    <p:sldId id="269" r:id="rId7"/>
    <p:sldId id="299" r:id="rId8"/>
    <p:sldId id="270" r:id="rId9"/>
    <p:sldId id="271" r:id="rId10"/>
    <p:sldId id="272" r:id="rId11"/>
    <p:sldId id="273" r:id="rId12"/>
    <p:sldId id="276" r:id="rId13"/>
    <p:sldId id="277" r:id="rId14"/>
    <p:sldId id="278" r:id="rId15"/>
    <p:sldId id="279" r:id="rId16"/>
    <p:sldId id="280" r:id="rId17"/>
    <p:sldId id="281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FF"/>
    <a:srgbClr val="003366"/>
    <a:srgbClr val="008080"/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71B1-F990-4342-8E07-712B9CB70D0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0C6A-286B-4200-B481-C51AB373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71B1-F990-4342-8E07-712B9CB70D0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0C6A-286B-4200-B481-C51AB373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2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71B1-F990-4342-8E07-712B9CB70D0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0C6A-286B-4200-B481-C51AB373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0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71B1-F990-4342-8E07-712B9CB70D0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0C6A-286B-4200-B481-C51AB373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71B1-F990-4342-8E07-712B9CB70D0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0C6A-286B-4200-B481-C51AB373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1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71B1-F990-4342-8E07-712B9CB70D0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0C6A-286B-4200-B481-C51AB373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4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71B1-F990-4342-8E07-712B9CB70D0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0C6A-286B-4200-B481-C51AB373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71B1-F990-4342-8E07-712B9CB70D0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0C6A-286B-4200-B481-C51AB373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71B1-F990-4342-8E07-712B9CB70D0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0C6A-286B-4200-B481-C51AB373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5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71B1-F990-4342-8E07-712B9CB70D0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0C6A-286B-4200-B481-C51AB373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71B1-F990-4342-8E07-712B9CB70D0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E0C6A-286B-4200-B481-C51AB373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4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71B1-F990-4342-8E07-712B9CB70D06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E0C6A-286B-4200-B481-C51AB373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7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t="15414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3201" y="664381"/>
            <a:ext cx="117130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Круги Эйлера на уроках математики в начальной школе</a:t>
            </a:r>
            <a:endParaRPr lang="ru-RU" sz="66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7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класс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Загадочные числа</a:t>
            </a:r>
          </a:p>
        </p:txBody>
      </p:sp>
      <p:sp>
        <p:nvSpPr>
          <p:cNvPr id="9" name="Овал 8"/>
          <p:cNvSpPr/>
          <p:nvPr/>
        </p:nvSpPr>
        <p:spPr>
          <a:xfrm>
            <a:off x="0" y="1701800"/>
            <a:ext cx="5918200" cy="51562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35701" y="1701801"/>
            <a:ext cx="5956300" cy="5156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9415" y="3835400"/>
            <a:ext cx="3995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Числа меньше 5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44229" y="3783177"/>
            <a:ext cx="416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Числа больше 3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класс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Загадочные числа</a:t>
            </a:r>
          </a:p>
        </p:txBody>
      </p:sp>
      <p:sp>
        <p:nvSpPr>
          <p:cNvPr id="9" name="Овал 8"/>
          <p:cNvSpPr/>
          <p:nvPr/>
        </p:nvSpPr>
        <p:spPr>
          <a:xfrm>
            <a:off x="1358900" y="1701800"/>
            <a:ext cx="5918200" cy="51562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46701" y="1701800"/>
            <a:ext cx="5956300" cy="5156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4100" y="2832100"/>
            <a:ext cx="698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1</a:t>
            </a:r>
            <a:endParaRPr lang="ru-RU" sz="6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874984" y="2622034"/>
            <a:ext cx="6158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5</a:t>
            </a:r>
            <a:endParaRPr lang="ru-RU" sz="6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76645" y="2672834"/>
            <a:ext cx="6158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2</a:t>
            </a:r>
            <a:endParaRPr lang="ru-RU" sz="6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4145" y="4273034"/>
            <a:ext cx="6158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3</a:t>
            </a:r>
            <a:endParaRPr lang="ru-RU" sz="6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40345" y="3460234"/>
            <a:ext cx="6158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4</a:t>
            </a:r>
            <a:endParaRPr lang="ru-RU" sz="6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51745" y="4209534"/>
            <a:ext cx="6158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6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4170" y="0"/>
            <a:ext cx="12017829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Советы для учителя</a:t>
            </a:r>
          </a:p>
          <a:p>
            <a:pPr algn="ctr"/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Больше картинок, меньше текста</a:t>
            </a:r>
          </a:p>
          <a:p>
            <a:pPr marL="914400" indent="-914400">
              <a:buAutoNum type="arabicPeriod"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Тактильность</a:t>
            </a:r>
          </a:p>
          <a:p>
            <a:pPr marL="914400" indent="-914400">
              <a:buAutoNum type="arabicPeriod"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Простой язык</a:t>
            </a:r>
          </a:p>
          <a:p>
            <a:pPr marL="914400" indent="-914400">
              <a:buAutoNum type="arabicPeriod"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Акцент на логику, а не на термин</a:t>
            </a:r>
          </a:p>
          <a:p>
            <a:pPr marL="914400" indent="-914400">
              <a:buAutoNum type="arabicPeriod"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Обязательное обсуждение</a:t>
            </a:r>
          </a:p>
        </p:txBody>
      </p:sp>
      <p:sp>
        <p:nvSpPr>
          <p:cNvPr id="25618" name="AutoShape 1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0" name="AutoShape 2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2" name="AutoShape 2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41600"/>
            <a:ext cx="121920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класс</a:t>
            </a:r>
          </a:p>
          <a:p>
            <a:pPr algn="ctr"/>
            <a:endParaRPr lang="ru-RU" sz="4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класс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1. Числовые домики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6172" y="2032000"/>
            <a:ext cx="775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14, 7, 22, 19, 3 , 28, 15, 30</a:t>
            </a:r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686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класс</a:t>
            </a:r>
          </a:p>
        </p:txBody>
      </p:sp>
      <p:sp>
        <p:nvSpPr>
          <p:cNvPr id="9" name="Овал 8"/>
          <p:cNvSpPr/>
          <p:nvPr/>
        </p:nvSpPr>
        <p:spPr>
          <a:xfrm>
            <a:off x="174172" y="1364344"/>
            <a:ext cx="5979886" cy="5304971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sp>
        <p:nvSpPr>
          <p:cNvPr id="11" name="Овал 10"/>
          <p:cNvSpPr/>
          <p:nvPr/>
        </p:nvSpPr>
        <p:spPr>
          <a:xfrm>
            <a:off x="6235700" y="1426029"/>
            <a:ext cx="5956300" cy="5156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5618" name="AutoShape 1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 b="1"/>
          </a:p>
        </p:txBody>
      </p:sp>
      <p:sp>
        <p:nvSpPr>
          <p:cNvPr id="25620" name="AutoShape 2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 b="1"/>
          </a:p>
        </p:txBody>
      </p:sp>
      <p:sp>
        <p:nvSpPr>
          <p:cNvPr id="25622" name="AutoShape 2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1944915" y="4586514"/>
            <a:ext cx="960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4972" y="2409371"/>
            <a:ext cx="960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22</a:t>
            </a:r>
            <a:endParaRPr lang="ru-RU" sz="5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54628" y="2177142"/>
            <a:ext cx="960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28</a:t>
            </a:r>
            <a:endParaRPr lang="ru-RU" sz="5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07543" y="4702629"/>
            <a:ext cx="960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30</a:t>
            </a:r>
            <a:endParaRPr lang="ru-RU" sz="5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0" y="2235200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7</a:t>
            </a:r>
            <a:endParaRPr lang="ru-RU" sz="5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82856" y="4688114"/>
            <a:ext cx="960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19</a:t>
            </a:r>
            <a:endParaRPr lang="ru-RU" sz="5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043886" y="4775200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3</a:t>
            </a:r>
            <a:endParaRPr lang="ru-RU" sz="5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463315" y="2220686"/>
            <a:ext cx="960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15</a:t>
            </a:r>
            <a:endParaRPr lang="ru-RU" sz="5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20686" y="3541486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Четные</a:t>
            </a:r>
            <a:endParaRPr lang="ru-RU" sz="3200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163302" y="3505591"/>
            <a:ext cx="2268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Нечетные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78972"/>
            <a:ext cx="121920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класс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2. Математический кроссворд в кругах</a:t>
            </a:r>
          </a:p>
          <a:p>
            <a:pPr algn="ctr"/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Числа от 1 до 10 по двум кругам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Красный круг – меньше 6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Синий круг – четные числа</a:t>
            </a:r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901370" y="754742"/>
            <a:ext cx="5399315" cy="4804229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/>
          </a:p>
        </p:txBody>
      </p:sp>
      <p:sp>
        <p:nvSpPr>
          <p:cNvPr id="11" name="Овал 10"/>
          <p:cNvSpPr/>
          <p:nvPr/>
        </p:nvSpPr>
        <p:spPr>
          <a:xfrm>
            <a:off x="5959928" y="754743"/>
            <a:ext cx="5230585" cy="491308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25618" name="AutoShape 1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000" b="1"/>
          </a:p>
        </p:txBody>
      </p:sp>
      <p:sp>
        <p:nvSpPr>
          <p:cNvPr id="25620" name="AutoShape 2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000" b="1"/>
          </a:p>
        </p:txBody>
      </p:sp>
      <p:sp>
        <p:nvSpPr>
          <p:cNvPr id="25622" name="AutoShape 2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000" b="1"/>
          </a:p>
        </p:txBody>
      </p:sp>
      <p:sp>
        <p:nvSpPr>
          <p:cNvPr id="21" name="TextBox 20"/>
          <p:cNvSpPr txBox="1"/>
          <p:nvPr/>
        </p:nvSpPr>
        <p:spPr>
          <a:xfrm>
            <a:off x="7837714" y="1219200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/>
              <a:t>1</a:t>
            </a:r>
            <a:endParaRPr lang="ru-RU" sz="5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73371" y="3135085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/>
              <a:t>2</a:t>
            </a:r>
            <a:endParaRPr lang="ru-RU" sz="5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229600" y="4078514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/>
              <a:t>3</a:t>
            </a:r>
            <a:endParaRPr lang="ru-RU" sz="5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00800" y="2090058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/>
              <a:t>4</a:t>
            </a:r>
            <a:endParaRPr lang="ru-RU" sz="5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695544" y="2336800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/>
              <a:t>5</a:t>
            </a:r>
            <a:endParaRPr lang="ru-RU" sz="5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94514" y="1175658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/>
              <a:t>6</a:t>
            </a:r>
            <a:endParaRPr lang="ru-RU" sz="5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5714" y="1306286"/>
            <a:ext cx="5405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/>
              <a:t>7</a:t>
            </a:r>
            <a:endParaRPr lang="ru-RU" sz="5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033486" y="1843314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/>
              <a:t>8</a:t>
            </a:r>
            <a:endParaRPr lang="ru-RU" sz="5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83771" y="3018971"/>
            <a:ext cx="5405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/>
              <a:t>9</a:t>
            </a:r>
            <a:endParaRPr lang="ru-RU" sz="5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194629" y="3599543"/>
            <a:ext cx="8963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/>
              <a:t>10</a:t>
            </a:r>
            <a:endParaRPr lang="ru-RU" sz="5000" b="1" dirty="0"/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78972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класс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2. Геометрический конструктор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1" b="20309"/>
          <a:stretch>
            <a:fillRect/>
          </a:stretch>
        </p:blipFill>
        <p:spPr>
          <a:xfrm>
            <a:off x="2364468" y="2574786"/>
            <a:ext cx="7563304" cy="347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319312" y="217713"/>
            <a:ext cx="6821716" cy="612503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/>
          </a:p>
        </p:txBody>
      </p:sp>
      <p:sp>
        <p:nvSpPr>
          <p:cNvPr id="18" name="TextBox 17"/>
          <p:cNvSpPr txBox="1"/>
          <p:nvPr/>
        </p:nvSpPr>
        <p:spPr>
          <a:xfrm>
            <a:off x="1480458" y="1016000"/>
            <a:ext cx="4387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Многоугольники</a:t>
            </a:r>
            <a:endParaRPr lang="ru-RU" sz="4000" b="1" dirty="0"/>
          </a:p>
        </p:txBody>
      </p:sp>
      <p:sp>
        <p:nvSpPr>
          <p:cNvPr id="19" name="Овал 18"/>
          <p:cNvSpPr/>
          <p:nvPr/>
        </p:nvSpPr>
        <p:spPr>
          <a:xfrm>
            <a:off x="761998" y="2148115"/>
            <a:ext cx="2823031" cy="2619828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/>
          </a:p>
        </p:txBody>
      </p:sp>
      <p:sp>
        <p:nvSpPr>
          <p:cNvPr id="20" name="Овал 19"/>
          <p:cNvSpPr/>
          <p:nvPr/>
        </p:nvSpPr>
        <p:spPr>
          <a:xfrm>
            <a:off x="4209142" y="2126343"/>
            <a:ext cx="2823031" cy="2619828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/>
          </a:p>
        </p:txBody>
      </p:sp>
      <p:sp>
        <p:nvSpPr>
          <p:cNvPr id="31" name="TextBox 30"/>
          <p:cNvSpPr txBox="1"/>
          <p:nvPr/>
        </p:nvSpPr>
        <p:spPr>
          <a:xfrm>
            <a:off x="8287658" y="1393372"/>
            <a:ext cx="27751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Треугольники</a:t>
            </a:r>
            <a:endParaRPr lang="ru-RU" sz="3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382339" y="602734"/>
            <a:ext cx="38122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/>
              <a:t>Четырехугольники</a:t>
            </a:r>
            <a:endParaRPr lang="ru-RU" sz="3000" b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 flipV="1">
            <a:off x="3193144" y="928914"/>
            <a:ext cx="4034973" cy="2002972"/>
          </a:xfrm>
          <a:prstGeom prst="straightConnector1">
            <a:avLst/>
          </a:prstGeom>
          <a:ln w="38100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6168572" y="1683657"/>
            <a:ext cx="1959429" cy="1132114"/>
          </a:xfrm>
          <a:prstGeom prst="straightConnector1">
            <a:avLst/>
          </a:prstGeom>
          <a:ln w="38100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1117601" y="2583542"/>
            <a:ext cx="2046514" cy="1944915"/>
          </a:xfrm>
          <a:prstGeom prst="ellipse">
            <a:avLst/>
          </a:prstGeom>
          <a:noFill/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531258" y="2946399"/>
            <a:ext cx="1182914" cy="1197429"/>
          </a:xfrm>
          <a:prstGeom prst="ellipse">
            <a:avLst/>
          </a:prstGeom>
          <a:noFill/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465177" y="5007429"/>
            <a:ext cx="31454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Прямоугольник</a:t>
            </a:r>
            <a:endParaRPr lang="ru-RU" sz="3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213600" y="5863771"/>
            <a:ext cx="18437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Квадрат</a:t>
            </a:r>
            <a:endParaRPr lang="ru-RU" sz="3000" b="1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rot="10800000">
            <a:off x="2119087" y="3817257"/>
            <a:ext cx="5065485" cy="2322286"/>
          </a:xfrm>
          <a:prstGeom prst="straightConnector1">
            <a:avLst/>
          </a:prstGeom>
          <a:ln w="38100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 rot="10800000">
            <a:off x="1843316" y="4267202"/>
            <a:ext cx="5486398" cy="1015998"/>
          </a:xfrm>
          <a:prstGeom prst="bentConnector3">
            <a:avLst>
              <a:gd name="adj1" fmla="val 56878"/>
            </a:avLst>
          </a:prstGeom>
          <a:ln w="38100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4170" y="290286"/>
            <a:ext cx="1201782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/>
              <a:t>В начальной школе рассматриваем несколько видов кругов:</a:t>
            </a:r>
          </a:p>
          <a:p>
            <a:pPr>
              <a:buFont typeface="Courier New" pitchFamily="49" charset="0"/>
              <a:buChar char="o"/>
            </a:pPr>
            <a:r>
              <a:rPr lang="ru-RU" sz="4800" b="1" dirty="0" smtClean="0"/>
              <a:t> Непересекающиеся;</a:t>
            </a:r>
          </a:p>
          <a:p>
            <a:pPr>
              <a:buFont typeface="Courier New" pitchFamily="49" charset="0"/>
              <a:buChar char="o"/>
            </a:pPr>
            <a:r>
              <a:rPr lang="ru-RU" sz="4800" b="1" dirty="0" smtClean="0"/>
              <a:t> Пересекающиеся;</a:t>
            </a:r>
          </a:p>
          <a:p>
            <a:pPr>
              <a:buFont typeface="Courier New" pitchFamily="49" charset="0"/>
              <a:buChar char="o"/>
            </a:pPr>
            <a:r>
              <a:rPr lang="ru-RU" sz="4800" b="1" dirty="0" smtClean="0"/>
              <a:t> Вложенные.</a:t>
            </a:r>
          </a:p>
        </p:txBody>
      </p:sp>
      <p:sp>
        <p:nvSpPr>
          <p:cNvPr id="25618" name="AutoShape 1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0" name="AutoShape 2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2" name="AutoShape 2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40229" y="4717144"/>
            <a:ext cx="1132114" cy="1059542"/>
          </a:xfrm>
          <a:prstGeom prst="ellipse">
            <a:avLst/>
          </a:prstGeom>
          <a:noFill/>
          <a:ln w="76200">
            <a:solidFill>
              <a:srgbClr val="0033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55372" y="4709887"/>
            <a:ext cx="1132114" cy="105954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09886" y="4724401"/>
            <a:ext cx="1132114" cy="105954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486400" y="4702630"/>
            <a:ext cx="1132114" cy="1059542"/>
          </a:xfrm>
          <a:prstGeom prst="ellipse">
            <a:avLst/>
          </a:prstGeom>
          <a:noFill/>
          <a:ln w="76200">
            <a:solidFill>
              <a:srgbClr val="0033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39315" y="4078514"/>
            <a:ext cx="1843314" cy="1814286"/>
          </a:xfrm>
          <a:prstGeom prst="ellipse">
            <a:avLst/>
          </a:prstGeom>
          <a:noFill/>
          <a:ln w="76200">
            <a:solidFill>
              <a:srgbClr val="0033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251371" y="4368799"/>
            <a:ext cx="1255486" cy="122645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5770" y="377373"/>
            <a:ext cx="11582401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3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класс</a:t>
            </a:r>
          </a:p>
          <a:p>
            <a:pPr algn="ctr"/>
            <a:endParaRPr lang="ru-RU" sz="4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Практико-ориентированные задания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Опрос. Узнай, у кого из одноклассников есть дома: кошка, собака, попугай, черепаха?</a:t>
            </a:r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25600" y="1799768"/>
          <a:ext cx="8836804" cy="30189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70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5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9487"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/>
                        <a:t>Кошки</a:t>
                      </a:r>
                      <a:endParaRPr lang="ru-RU" sz="3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/>
                        <a:t>Собаки</a:t>
                      </a:r>
                      <a:endParaRPr lang="ru-RU" sz="3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/>
                        <a:t>Попугаи</a:t>
                      </a:r>
                      <a:endParaRPr lang="ru-RU" sz="3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/>
                        <a:t>Никого</a:t>
                      </a:r>
                      <a:endParaRPr lang="ru-RU" sz="35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487"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/>
                        <a:t>10</a:t>
                      </a:r>
                      <a:endParaRPr lang="ru-RU" sz="3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/>
                        <a:t>4</a:t>
                      </a:r>
                      <a:endParaRPr lang="ru-RU" sz="3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/>
                        <a:t>1</a:t>
                      </a:r>
                      <a:endParaRPr lang="ru-RU" sz="3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/>
                        <a:t>2</a:t>
                      </a:r>
                      <a:endParaRPr lang="ru-RU" sz="35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566229" y="602343"/>
            <a:ext cx="4165600" cy="403497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/>
          </a:p>
        </p:txBody>
      </p:sp>
      <p:sp>
        <p:nvSpPr>
          <p:cNvPr id="4" name="Овал 3"/>
          <p:cNvSpPr/>
          <p:nvPr/>
        </p:nvSpPr>
        <p:spPr>
          <a:xfrm>
            <a:off x="4376057" y="2590800"/>
            <a:ext cx="4165600" cy="4034971"/>
          </a:xfrm>
          <a:prstGeom prst="ellipse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/>
          </a:p>
        </p:txBody>
      </p:sp>
      <p:sp>
        <p:nvSpPr>
          <p:cNvPr id="5" name="TextBox 4"/>
          <p:cNvSpPr txBox="1"/>
          <p:nvPr/>
        </p:nvSpPr>
        <p:spPr>
          <a:xfrm>
            <a:off x="8287657" y="1901372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/>
              <a:t>2</a:t>
            </a:r>
            <a:endParaRPr lang="ru-RU" sz="5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9828" y="2394857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/>
              <a:t>8</a:t>
            </a:r>
            <a:endParaRPr lang="ru-RU" sz="5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654630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/>
              <a:t>2</a:t>
            </a:r>
            <a:endParaRPr lang="ru-RU" sz="5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83086" y="4775200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/>
              <a:t>1</a:t>
            </a:r>
            <a:endParaRPr lang="ru-RU" sz="5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579429" y="4891314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/>
              <a:t>2</a:t>
            </a:r>
            <a:endParaRPr lang="ru-RU" sz="5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46285" y="1291772"/>
            <a:ext cx="14574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Кошки</a:t>
            </a:r>
            <a:endParaRPr lang="ru-RU" sz="3000" b="1" dirty="0"/>
          </a:p>
        </p:txBody>
      </p:sp>
      <p:sp>
        <p:nvSpPr>
          <p:cNvPr id="11" name="Овал 10"/>
          <p:cNvSpPr/>
          <p:nvPr/>
        </p:nvSpPr>
        <p:spPr>
          <a:xfrm>
            <a:off x="2982686" y="747486"/>
            <a:ext cx="4165600" cy="4034971"/>
          </a:xfrm>
          <a:prstGeom prst="ellipse">
            <a:avLst/>
          </a:prstGeom>
          <a:noFill/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/>
          </a:p>
        </p:txBody>
      </p:sp>
      <p:sp>
        <p:nvSpPr>
          <p:cNvPr id="12" name="TextBox 11"/>
          <p:cNvSpPr txBox="1"/>
          <p:nvPr/>
        </p:nvSpPr>
        <p:spPr>
          <a:xfrm>
            <a:off x="5675086" y="5849257"/>
            <a:ext cx="264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Попугай</a:t>
            </a:r>
            <a:endParaRPr lang="ru-RU" sz="3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82970" y="1045028"/>
            <a:ext cx="16995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Собаки</a:t>
            </a:r>
            <a:endParaRPr lang="ru-RU" sz="3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5770" y="217717"/>
            <a:ext cx="11582401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4</a:t>
            </a:r>
            <a:r>
              <a:rPr lang="ru-RU" sz="40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класс</a:t>
            </a:r>
          </a:p>
          <a:p>
            <a:pPr algn="ctr"/>
            <a:endParaRPr lang="ru-RU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Творческие и исследовательские задания</a:t>
            </a:r>
          </a:p>
          <a:p>
            <a:pPr algn="ctr"/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 marL="914400" indent="-914400">
              <a:buAutoNum type="arabicPeriod"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Создай свою задачу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 marL="914400" indent="-914400">
              <a:buFont typeface="Arial" pitchFamily="34" charset="0"/>
              <a:buChar char="•"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Любимые мультфильмы / фильмы / игры</a:t>
            </a:r>
          </a:p>
          <a:p>
            <a:pPr marL="914400" indent="-914400">
              <a:buFont typeface="Arial" pitchFamily="34" charset="0"/>
              <a:buChar char="•"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Модели телефонов</a:t>
            </a:r>
          </a:p>
          <a:p>
            <a:pPr marL="914400" indent="-914400">
              <a:buFont typeface="Arial" pitchFamily="34" charset="0"/>
              <a:buChar char="•"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Летний отдых</a:t>
            </a:r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5770" y="217718"/>
            <a:ext cx="11582401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	Исследование: Круги вокруг нас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/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1. Расписание уроков и кружков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2. Классификация продуктов в холодильнике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3. Разделение обязанностей в семье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/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/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	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/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5770" y="217718"/>
            <a:ext cx="11582401" cy="63555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7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Верю – не верю </a:t>
            </a:r>
            <a:r>
              <a:rPr lang="ru-RU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/>
            </a:r>
            <a:br>
              <a:rPr lang="ru-RU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ru-RU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(работа с утверждениями в группе)</a:t>
            </a:r>
          </a:p>
          <a:p>
            <a:pPr algn="ctr"/>
            <a:endParaRPr lang="ru-RU" sz="3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>
              <a:buFontTx/>
              <a:buChar char="-"/>
            </a:pPr>
            <a:r>
              <a:rPr lang="ru-RU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Прочитай утверждения и отметь, верные они или нет. Используя круги для проверки.</a:t>
            </a:r>
            <a:br>
              <a:rPr lang="ru-RU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endParaRPr lang="ru-RU" sz="3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r>
              <a:rPr lang="ru-RU" sz="37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Утверждения:</a:t>
            </a:r>
          </a:p>
          <a:p>
            <a:pPr marL="742950" indent="-742950">
              <a:buAutoNum type="arabicPeriod"/>
            </a:pPr>
            <a:r>
              <a:rPr lang="ru-RU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Если число четное и делится на 3, то оно делится на 6.</a:t>
            </a:r>
          </a:p>
          <a:p>
            <a:pPr marL="742950" indent="-742950">
              <a:buAutoNum type="arabicPeriod"/>
            </a:pPr>
            <a:r>
              <a:rPr lang="ru-RU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Все квадраты являются прямоугольниками.</a:t>
            </a:r>
          </a:p>
          <a:p>
            <a:pPr marL="742950" indent="-742950">
              <a:buAutoNum type="arabicPeriod"/>
            </a:pPr>
            <a:r>
              <a:rPr lang="ru-RU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Все фрукты растут на деревьях.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2227" y="1074061"/>
            <a:ext cx="115824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4. Задача на расчет 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68650" y="2046514"/>
          <a:ext cx="11870686" cy="275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Картинка" r:id="rId3" imgW="7830643" imgH="1819529" progId="StaticMetafile">
                  <p:embed/>
                </p:oleObj>
              </mc:Choice>
              <mc:Fallback>
                <p:oleObj name="Картинка" r:id="rId3" imgW="7830643" imgH="1819529" progId="StaticMetafil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50" y="2046514"/>
                        <a:ext cx="11870686" cy="2757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6741" y="377375"/>
            <a:ext cx="1158240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5. Цифровой проект</a:t>
            </a:r>
          </a:p>
          <a:p>
            <a:pPr algn="ctr"/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r>
              <a:rPr lang="en-US" sz="4000" b="1" dirty="0" smtClean="0"/>
              <a:t>1. </a:t>
            </a:r>
            <a:r>
              <a:rPr lang="ru-RU" sz="4000" b="1" dirty="0" smtClean="0"/>
              <a:t>Создай круги Эйлера в графическом редакторе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32772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8491" y="2380343"/>
            <a:ext cx="4093028" cy="4093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6741" y="377375"/>
            <a:ext cx="1158240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Рекомендации для учителя:</a:t>
            </a:r>
          </a:p>
          <a:p>
            <a:endParaRPr lang="ru-RU" sz="4000" b="1" dirty="0" smtClean="0"/>
          </a:p>
          <a:p>
            <a:r>
              <a:rPr lang="en-US" sz="4000" b="1" dirty="0" smtClean="0"/>
              <a:t>1. </a:t>
            </a:r>
            <a:r>
              <a:rPr lang="ru-RU" sz="4000" b="1" dirty="0" smtClean="0"/>
              <a:t>Дифференциация;</a:t>
            </a:r>
            <a:br>
              <a:rPr lang="ru-RU" sz="4000" b="1" dirty="0" smtClean="0"/>
            </a:br>
            <a:r>
              <a:rPr lang="ru-RU" sz="4000" b="1" dirty="0" smtClean="0"/>
              <a:t>2. Работа в группах;</a:t>
            </a:r>
            <a:br>
              <a:rPr lang="ru-RU" sz="4000" b="1" dirty="0" smtClean="0"/>
            </a:br>
            <a:r>
              <a:rPr lang="ru-RU" sz="4000" b="1" dirty="0" smtClean="0"/>
              <a:t>3. Визуализация;</a:t>
            </a:r>
            <a:br>
              <a:rPr lang="ru-RU" sz="4000" b="1" dirty="0" smtClean="0"/>
            </a:br>
            <a:r>
              <a:rPr lang="ru-RU" sz="4000" b="1" dirty="0" smtClean="0"/>
              <a:t>4. Защита решений;</a:t>
            </a:r>
            <a:br>
              <a:rPr lang="ru-RU" sz="4000" b="1" dirty="0" smtClean="0"/>
            </a:br>
            <a:r>
              <a:rPr lang="ru-RU" sz="4000" b="1" dirty="0" smtClean="0"/>
              <a:t>5. Связь с жизнью.</a:t>
            </a:r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6741" y="2409376"/>
            <a:ext cx="1158240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 smtClean="0"/>
              <a:t>Часть 2: Имитационная игра </a:t>
            </a:r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8" name="AutoShape 1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0" name="AutoShape 2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2" name="AutoShape 2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9486"/>
            <a:ext cx="1600200" cy="62960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77027" y="1828800"/>
            <a:ext cx="78522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dirty="0" smtClean="0"/>
              <a:t>Раздели предметы на две группы.</a:t>
            </a:r>
          </a:p>
          <a:p>
            <a:pPr algn="r"/>
            <a:r>
              <a:rPr lang="ru-RU" sz="4800" b="1" dirty="0" smtClean="0"/>
              <a:t> Сколько способов получится?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70171" y="304799"/>
            <a:ext cx="3004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j-lt"/>
              </a:rPr>
              <a:t>1 класс</a:t>
            </a:r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89372" y="2119090"/>
            <a:ext cx="449942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 smtClean="0"/>
              <a:t>Часть 3: Моделирование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26508" t="16667" r="27857" b="7675"/>
          <a:stretch>
            <a:fillRect/>
          </a:stretch>
        </p:blipFill>
        <p:spPr>
          <a:xfrm>
            <a:off x="0" y="0"/>
            <a:ext cx="7353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6741" y="2409376"/>
            <a:ext cx="115824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класс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Посели животного в домик</a:t>
            </a:r>
          </a:p>
        </p:txBody>
      </p:sp>
      <p:pic>
        <p:nvPicPr>
          <p:cNvPr id="1045" name="Picture 21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5338" y="1358377"/>
            <a:ext cx="2889250" cy="2198572"/>
          </a:xfrm>
          <a:prstGeom prst="rect">
            <a:avLst/>
          </a:prstGeom>
          <a:noFill/>
        </p:spPr>
      </p:pic>
      <p:pic>
        <p:nvPicPr>
          <p:cNvPr id="1047" name="Picture 23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006" y="4517885"/>
            <a:ext cx="2355122" cy="2152927"/>
          </a:xfrm>
          <a:prstGeom prst="rect">
            <a:avLst/>
          </a:prstGeom>
          <a:noFill/>
        </p:spPr>
      </p:pic>
      <p:pic>
        <p:nvPicPr>
          <p:cNvPr id="1049" name="Picture 25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5435" y="1798432"/>
            <a:ext cx="2749550" cy="2223233"/>
          </a:xfrm>
          <a:prstGeom prst="rect">
            <a:avLst/>
          </a:prstGeom>
          <a:noFill/>
        </p:spPr>
      </p:pic>
      <p:pic>
        <p:nvPicPr>
          <p:cNvPr id="1051" name="Picture 27" descr="Picture background"/>
          <p:cNvPicPr>
            <a:picLocks noChangeAspect="1" noChangeArrowheads="1"/>
          </p:cNvPicPr>
          <p:nvPr/>
        </p:nvPicPr>
        <p:blipFill>
          <a:blip r:embed="rId5"/>
          <a:srcRect l="7846" t="-46" b="7802"/>
          <a:stretch>
            <a:fillRect/>
          </a:stretch>
        </p:blipFill>
        <p:spPr bwMode="auto">
          <a:xfrm>
            <a:off x="2593730" y="4656888"/>
            <a:ext cx="3108325" cy="1774409"/>
          </a:xfrm>
          <a:prstGeom prst="rect">
            <a:avLst/>
          </a:prstGeom>
          <a:noFill/>
        </p:spPr>
      </p:pic>
      <p:pic>
        <p:nvPicPr>
          <p:cNvPr id="1061" name="Picture 37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09101" y="2080435"/>
            <a:ext cx="3202054" cy="3513914"/>
          </a:xfrm>
          <a:prstGeom prst="rect">
            <a:avLst/>
          </a:prstGeom>
          <a:noFill/>
        </p:spPr>
      </p:pic>
      <p:pic>
        <p:nvPicPr>
          <p:cNvPr id="1065" name="Picture 41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172" y="2937089"/>
            <a:ext cx="3451225" cy="2311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17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класс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Посели животного в домик</a:t>
            </a:r>
          </a:p>
        </p:txBody>
      </p:sp>
      <p:sp>
        <p:nvSpPr>
          <p:cNvPr id="9" name="Овал 8"/>
          <p:cNvSpPr/>
          <p:nvPr/>
        </p:nvSpPr>
        <p:spPr>
          <a:xfrm>
            <a:off x="0" y="1701800"/>
            <a:ext cx="5918200" cy="51562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35701" y="1701801"/>
            <a:ext cx="5956300" cy="5156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45" name="Picture 21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050" y="4092812"/>
            <a:ext cx="2889250" cy="2198572"/>
          </a:xfrm>
          <a:prstGeom prst="rect">
            <a:avLst/>
          </a:prstGeom>
          <a:noFill/>
        </p:spPr>
      </p:pic>
      <p:pic>
        <p:nvPicPr>
          <p:cNvPr id="1047" name="Picture 23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3371573"/>
            <a:ext cx="2355122" cy="2152927"/>
          </a:xfrm>
          <a:prstGeom prst="rect">
            <a:avLst/>
          </a:prstGeom>
          <a:noFill/>
        </p:spPr>
      </p:pic>
      <p:pic>
        <p:nvPicPr>
          <p:cNvPr id="1049" name="Picture 25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4250" y="1952709"/>
            <a:ext cx="2749550" cy="2223233"/>
          </a:xfrm>
          <a:prstGeom prst="rect">
            <a:avLst/>
          </a:prstGeom>
          <a:noFill/>
        </p:spPr>
      </p:pic>
      <p:pic>
        <p:nvPicPr>
          <p:cNvPr id="1051" name="Picture 27" descr="Picture background"/>
          <p:cNvPicPr>
            <a:picLocks noChangeAspect="1" noChangeArrowheads="1"/>
          </p:cNvPicPr>
          <p:nvPr/>
        </p:nvPicPr>
        <p:blipFill>
          <a:blip r:embed="rId5"/>
          <a:srcRect l="7846" t="-46" b="7802"/>
          <a:stretch>
            <a:fillRect/>
          </a:stretch>
        </p:blipFill>
        <p:spPr bwMode="auto">
          <a:xfrm>
            <a:off x="7200900" y="4299366"/>
            <a:ext cx="3108325" cy="1774409"/>
          </a:xfrm>
          <a:prstGeom prst="rect">
            <a:avLst/>
          </a:prstGeom>
          <a:noFill/>
        </p:spPr>
      </p:pic>
      <p:pic>
        <p:nvPicPr>
          <p:cNvPr id="1061" name="Picture 37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09101" y="2080435"/>
            <a:ext cx="3202054" cy="3513914"/>
          </a:xfrm>
          <a:prstGeom prst="rect">
            <a:avLst/>
          </a:prstGeom>
          <a:noFill/>
        </p:spPr>
      </p:pic>
      <p:pic>
        <p:nvPicPr>
          <p:cNvPr id="1065" name="Picture 41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5275" y="1711611"/>
            <a:ext cx="3451225" cy="2311445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0" y="1701800"/>
            <a:ext cx="5918200" cy="51562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0" y="1701800"/>
            <a:ext cx="5918200" cy="51562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4511675" y="393700"/>
            <a:ext cx="6524625" cy="6096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6901" y="479425"/>
            <a:ext cx="6477000" cy="6124575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5" name="Picture 21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300" y="3640152"/>
            <a:ext cx="2954215" cy="2248007"/>
          </a:xfrm>
          <a:prstGeom prst="rect">
            <a:avLst/>
          </a:prstGeom>
          <a:noFill/>
        </p:spPr>
      </p:pic>
      <p:pic>
        <p:nvPicPr>
          <p:cNvPr id="1047" name="Picture 23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600" y="1293376"/>
            <a:ext cx="2186847" cy="1999099"/>
          </a:xfrm>
          <a:prstGeom prst="rect">
            <a:avLst/>
          </a:prstGeom>
          <a:noFill/>
        </p:spPr>
      </p:pic>
      <p:pic>
        <p:nvPicPr>
          <p:cNvPr id="1049" name="Picture 25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2550" y="1038225"/>
            <a:ext cx="2019300" cy="1632767"/>
          </a:xfrm>
          <a:prstGeom prst="rect">
            <a:avLst/>
          </a:prstGeom>
          <a:noFill/>
        </p:spPr>
      </p:pic>
      <p:pic>
        <p:nvPicPr>
          <p:cNvPr id="1051" name="Picture 27" descr="Picture background"/>
          <p:cNvPicPr>
            <a:picLocks noChangeAspect="1" noChangeArrowheads="1"/>
          </p:cNvPicPr>
          <p:nvPr/>
        </p:nvPicPr>
        <p:blipFill>
          <a:blip r:embed="rId5"/>
          <a:srcRect l="7846" t="-46" b="7802"/>
          <a:stretch>
            <a:fillRect/>
          </a:stretch>
        </p:blipFill>
        <p:spPr bwMode="auto">
          <a:xfrm>
            <a:off x="7188638" y="4264025"/>
            <a:ext cx="2736412" cy="1562100"/>
          </a:xfrm>
          <a:prstGeom prst="rect">
            <a:avLst/>
          </a:prstGeom>
          <a:noFill/>
        </p:spPr>
      </p:pic>
      <p:pic>
        <p:nvPicPr>
          <p:cNvPr id="1061" name="Picture 37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0450" y="2089150"/>
            <a:ext cx="2525779" cy="2771774"/>
          </a:xfrm>
          <a:prstGeom prst="rect">
            <a:avLst/>
          </a:prstGeom>
          <a:noFill/>
        </p:spPr>
      </p:pic>
      <p:pic>
        <p:nvPicPr>
          <p:cNvPr id="1065" name="Picture 41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6414" y="2060575"/>
            <a:ext cx="3547086" cy="2375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класс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Волшебные фигуры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5499100" y="2501900"/>
            <a:ext cx="1054100" cy="1054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96557" y="4523154"/>
            <a:ext cx="1054100" cy="1054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572500" y="4936881"/>
            <a:ext cx="977900" cy="1003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8572500" y="2201008"/>
            <a:ext cx="1079500" cy="11811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600569" y="2611690"/>
            <a:ext cx="1054100" cy="10541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8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класс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Волшебные фигуры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5499100" y="2501900"/>
            <a:ext cx="1054100" cy="1054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702800" y="2336800"/>
            <a:ext cx="1054100" cy="1054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11800" y="3949700"/>
            <a:ext cx="977900" cy="1003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800100" y="1752600"/>
            <a:ext cx="1079500" cy="11811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652000" y="4025900"/>
            <a:ext cx="1054100" cy="10541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013200" y="2120900"/>
            <a:ext cx="3937000" cy="3733800"/>
          </a:xfrm>
          <a:prstGeom prst="ellipse">
            <a:avLst/>
          </a:prstGeom>
          <a:noFill/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255000" y="2095500"/>
            <a:ext cx="3937000" cy="3733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класс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Волшебные фигуры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76800" y="3683000"/>
            <a:ext cx="1054100" cy="1054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239000" y="2400300"/>
            <a:ext cx="1054100" cy="1054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43200" y="3683000"/>
            <a:ext cx="977900" cy="1003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0388600" y="3708400"/>
            <a:ext cx="1079500" cy="11811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239000" y="4000500"/>
            <a:ext cx="1054100" cy="10541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41400" y="1968500"/>
            <a:ext cx="5105400" cy="4673600"/>
          </a:xfrm>
          <a:prstGeom prst="ellipse">
            <a:avLst/>
          </a:prstGeom>
          <a:noFill/>
          <a:ln w="762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60900" y="2019300"/>
            <a:ext cx="5105400" cy="4673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18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270</Words>
  <Application>Microsoft Office PowerPoint</Application>
  <PresentationFormat>Широкоэкранный</PresentationFormat>
  <Paragraphs>121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Century Gothic</vt:lpstr>
      <vt:lpstr>Courier New</vt:lpstr>
      <vt:lpstr>Times New Roman</vt:lpstr>
      <vt:lpstr>Тема Office</vt:lpstr>
      <vt:lpstr>Картинка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Круги Эйлера на уроках математики в начальной школе</dc:title>
  <dc:creator>Ученик</dc:creator>
  <cp:lastModifiedBy>User</cp:lastModifiedBy>
  <cp:revision>37</cp:revision>
  <dcterms:created xsi:type="dcterms:W3CDTF">2025-11-17T07:06:45Z</dcterms:created>
  <dcterms:modified xsi:type="dcterms:W3CDTF">2025-12-02T05:46:26Z</dcterms:modified>
</cp:coreProperties>
</file>