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56" r:id="rId5"/>
    <p:sldId id="259" r:id="rId6"/>
    <p:sldId id="263" r:id="rId7"/>
    <p:sldId id="262" r:id="rId8"/>
    <p:sldId id="264" r:id="rId9"/>
    <p:sldId id="265" r:id="rId10"/>
    <p:sldId id="266" r:id="rId11"/>
    <p:sldId id="269" r:id="rId12"/>
    <p:sldId id="268" r:id="rId13"/>
    <p:sldId id="270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96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DB1D-F5B5-45B1-8353-99BA0B591D97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1948-89C7-4980-B5DA-0D8E189E6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801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DB1D-F5B5-45B1-8353-99BA0B591D97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1948-89C7-4980-B5DA-0D8E189E6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556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DB1D-F5B5-45B1-8353-99BA0B591D97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1948-89C7-4980-B5DA-0D8E189E6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573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DB1D-F5B5-45B1-8353-99BA0B591D97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1948-89C7-4980-B5DA-0D8E189E6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17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DB1D-F5B5-45B1-8353-99BA0B591D97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1948-89C7-4980-B5DA-0D8E189E6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78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DB1D-F5B5-45B1-8353-99BA0B591D97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1948-89C7-4980-B5DA-0D8E189E6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784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DB1D-F5B5-45B1-8353-99BA0B591D97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1948-89C7-4980-B5DA-0D8E189E6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6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DB1D-F5B5-45B1-8353-99BA0B591D97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1948-89C7-4980-B5DA-0D8E189E6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27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DB1D-F5B5-45B1-8353-99BA0B591D97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1948-89C7-4980-B5DA-0D8E189E6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506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DB1D-F5B5-45B1-8353-99BA0B591D97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1948-89C7-4980-B5DA-0D8E189E6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020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DB1D-F5B5-45B1-8353-99BA0B591D97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1948-89C7-4980-B5DA-0D8E189E6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651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9DB1D-F5B5-45B1-8353-99BA0B591D97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C1948-89C7-4980-B5DA-0D8E189E6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78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011" y="624110"/>
            <a:ext cx="9562601" cy="7170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Структура мастер-класса (Г.А. Русских)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481" y="1341120"/>
            <a:ext cx="11295016" cy="5277395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/>
              <a:t>Теоретическое обоснование опыта:</a:t>
            </a:r>
            <a:r>
              <a:rPr lang="ru-RU" sz="2400" dirty="0" smtClean="0"/>
              <a:t> </a:t>
            </a:r>
          </a:p>
          <a:p>
            <a:pPr marL="0" indent="0">
              <a:buNone/>
            </a:pPr>
            <a:r>
              <a:rPr lang="ru-RU" sz="2400" dirty="0" smtClean="0"/>
              <a:t>На какие научные идеи опирается педагог-мастер? В чем их суть?</a:t>
            </a:r>
          </a:p>
          <a:p>
            <a:pPr marL="0" indent="0">
              <a:buNone/>
            </a:pPr>
            <a:r>
              <a:rPr lang="ru-RU" sz="2400" b="1" dirty="0" smtClean="0"/>
              <a:t>2. Презентация инновационного педагогического опыта мастера:</a:t>
            </a:r>
          </a:p>
          <a:p>
            <a:pPr marL="0" indent="0">
              <a:buNone/>
            </a:pPr>
            <a:r>
              <a:rPr lang="ru-RU" sz="2400" dirty="0" smtClean="0"/>
              <a:t>Как часто использовались мастером инновационные подходы и приемы? В каких образовательных ситуациях достигается наибольший эффект? Каковы риски их применения?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3. Имитационная игра: </a:t>
            </a:r>
            <a:r>
              <a:rPr lang="ru-RU" sz="2400" dirty="0" smtClean="0"/>
              <a:t>Участники мастер-класса выступают в качестве обучающихся и выполняют задания мастера.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4. Моделирование: </a:t>
            </a:r>
            <a:r>
              <a:rPr lang="ru-RU" sz="2400" dirty="0" smtClean="0"/>
              <a:t>Участники мастер-класса создают задания для обучающихся на содержании своего учебного предмета.</a:t>
            </a:r>
          </a:p>
          <a:p>
            <a:pPr marL="0" indent="0">
              <a:buNone/>
            </a:pPr>
            <a:r>
              <a:rPr lang="ru-RU" sz="2400" b="1" dirty="0" smtClean="0"/>
              <a:t>5. Рефлексия: </a:t>
            </a:r>
            <a:r>
              <a:rPr lang="ru-RU" sz="2400" dirty="0" smtClean="0"/>
              <a:t>В чем достоинства инновационного подхода? Каковы затруднения преподавателя и </a:t>
            </a:r>
            <a:r>
              <a:rPr lang="ru-RU" sz="2400" dirty="0" err="1" smtClean="0"/>
              <a:t>школьньков</a:t>
            </a:r>
            <a:r>
              <a:rPr lang="ru-RU" sz="2400" dirty="0" smtClean="0"/>
              <a:t> при его использовании?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11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251" y="248598"/>
            <a:ext cx="10870092" cy="25545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Требования</a:t>
            </a:r>
            <a:r>
              <a:rPr lang="ru-RU" sz="3200" dirty="0" smtClean="0"/>
              <a:t>: </a:t>
            </a:r>
            <a:endParaRPr lang="ru-RU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/>
              <a:t>чёткая формулировка заданий;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/>
              <a:t>условия самостоятельного освоения учебного материала;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/>
              <a:t>свободное использование источника </a:t>
            </a:r>
            <a:r>
              <a:rPr lang="ru-RU" sz="3200" dirty="0" smtClean="0"/>
              <a:t>информации;</a:t>
            </a:r>
            <a:endParaRPr lang="ru-RU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проведение </a:t>
            </a:r>
            <a:r>
              <a:rPr lang="ru-RU" sz="3200" dirty="0"/>
              <a:t>рефлексии.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251" y="3137124"/>
            <a:ext cx="11514242" cy="304698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/>
              <a:t>План </a:t>
            </a:r>
            <a:r>
              <a:rPr lang="ru-RU" sz="3200" b="1" dirty="0" smtClean="0"/>
              <a:t>создания</a:t>
            </a:r>
            <a:endParaRPr lang="ru-RU" sz="3200" dirty="0"/>
          </a:p>
          <a:p>
            <a:r>
              <a:rPr lang="ru-RU" sz="3200" dirty="0"/>
              <a:t>1. Определить тему. </a:t>
            </a:r>
          </a:p>
          <a:p>
            <a:r>
              <a:rPr lang="ru-RU" sz="3200" dirty="0"/>
              <a:t>2. Продумать содержание и </a:t>
            </a:r>
            <a:r>
              <a:rPr lang="ru-RU" sz="3200" dirty="0" smtClean="0"/>
              <a:t>распределить его </a:t>
            </a:r>
            <a:r>
              <a:rPr lang="ru-RU" sz="3200" dirty="0"/>
              <a:t>по уровням </a:t>
            </a:r>
            <a:endParaRPr lang="ru-RU" sz="3200" dirty="0" smtClean="0"/>
          </a:p>
          <a:p>
            <a:r>
              <a:rPr lang="ru-RU" sz="3200" dirty="0" smtClean="0"/>
              <a:t>усвоения </a:t>
            </a:r>
            <a:r>
              <a:rPr lang="ru-RU" sz="3200" dirty="0"/>
              <a:t>учебного материала. </a:t>
            </a:r>
          </a:p>
          <a:p>
            <a:r>
              <a:rPr lang="ru-RU" sz="3200" dirty="0"/>
              <a:t>3. Сформулировать </a:t>
            </a:r>
            <a:r>
              <a:rPr lang="ru-RU" sz="3200" dirty="0" smtClean="0"/>
              <a:t>задания грамотно и лаконично.</a:t>
            </a:r>
            <a:endParaRPr lang="ru-RU" sz="3200" dirty="0"/>
          </a:p>
          <a:p>
            <a:r>
              <a:rPr lang="ru-RU" sz="3200" dirty="0"/>
              <a:t>4. Выбрать способ создания - программа </a:t>
            </a:r>
            <a:r>
              <a:rPr lang="ru-RU" sz="3200" dirty="0" err="1"/>
              <a:t>Word</a:t>
            </a:r>
            <a:r>
              <a:rPr lang="ru-RU" sz="3200" dirty="0"/>
              <a:t>, </a:t>
            </a:r>
            <a:r>
              <a:rPr lang="ru-RU" sz="3200" dirty="0" err="1"/>
              <a:t>Рower</a:t>
            </a:r>
            <a:r>
              <a:rPr lang="ru-RU" sz="3200" dirty="0"/>
              <a:t> </a:t>
            </a:r>
            <a:r>
              <a:rPr lang="ru-RU" sz="3200" dirty="0" err="1"/>
              <a:t>Paint</a:t>
            </a:r>
            <a:r>
              <a:rPr lang="ru-RU" sz="3200" dirty="0"/>
              <a:t>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16878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48554" y="1647693"/>
            <a:ext cx="4910190" cy="707886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митационная игра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9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50358"/>
            <a:ext cx="4743734" cy="63225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0320" y="244352"/>
            <a:ext cx="4823269" cy="642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6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5714" y="1998213"/>
            <a:ext cx="4321966" cy="707886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7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9555" y="2182693"/>
            <a:ext cx="5381153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Идея принята к сведению.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849555" y="3453508"/>
            <a:ext cx="5165197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Информация осмыслена.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849555" y="4702476"/>
            <a:ext cx="805720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Готов к творческому применению идеи!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659637" y="953580"/>
            <a:ext cx="4847417" cy="58477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Настало время рефлексии)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5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380" y="1650819"/>
            <a:ext cx="10693953" cy="2354491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3000" b="1" dirty="0" smtClean="0"/>
          </a:p>
          <a:p>
            <a:pPr algn="ctr">
              <a:lnSpc>
                <a:spcPct val="150000"/>
              </a:lnSpc>
            </a:pPr>
            <a:r>
              <a:rPr lang="ru-RU" sz="3800" b="1" dirty="0" smtClean="0">
                <a:latin typeface="+mj-lt"/>
              </a:rPr>
              <a:t>Рабочий </a:t>
            </a:r>
            <a:r>
              <a:rPr lang="ru-RU" sz="3800" b="1" dirty="0">
                <a:latin typeface="+mj-lt"/>
              </a:rPr>
              <a:t>лист школьника, как текст новой природы. </a:t>
            </a:r>
            <a:endParaRPr lang="ru-RU" sz="3800" dirty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ru-RU" sz="3000" b="1" dirty="0" smtClean="0"/>
              <a:t>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37476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31927">
            <a:off x="648360" y="1705969"/>
            <a:ext cx="6197627" cy="46482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1093" y="469981"/>
            <a:ext cx="11295080" cy="1141466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+mj-lt"/>
              </a:rPr>
              <a:t>Пример </a:t>
            </a:r>
            <a:r>
              <a:rPr lang="ru-RU" sz="3200" dirty="0">
                <a:latin typeface="+mj-lt"/>
              </a:rPr>
              <a:t>организации работы с </a:t>
            </a:r>
            <a:r>
              <a:rPr lang="ru-RU" sz="3200" b="1" dirty="0">
                <a:latin typeface="+mj-lt"/>
              </a:rPr>
              <a:t>научно-познавательным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smtClean="0">
                <a:latin typeface="+mj-lt"/>
              </a:rPr>
              <a:t>текстом.</a:t>
            </a:r>
          </a:p>
          <a:p>
            <a:pPr algn="ctr">
              <a:lnSpc>
                <a:spcPct val="150000"/>
              </a:lnSpc>
            </a:pPr>
            <a:endParaRPr lang="ru-RU" sz="1500" dirty="0" smtClean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6486" y="1751261"/>
            <a:ext cx="6449687" cy="48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40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970" y="1244257"/>
            <a:ext cx="8911989" cy="397031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3600" b="1" dirty="0" smtClean="0">
                <a:cs typeface="Times New Roman" panose="02020603050405020304" pitchFamily="18" charset="0"/>
              </a:rPr>
              <a:t>Рабочий лист</a:t>
            </a:r>
            <a:r>
              <a:rPr lang="ru-RU" sz="3600" dirty="0" smtClean="0">
                <a:cs typeface="Times New Roman" panose="02020603050405020304" pitchFamily="18" charset="0"/>
              </a:rPr>
              <a:t> - дидактическое средство организации самостоятельной учебной деятельности ученика, главная задача которого </a:t>
            </a:r>
            <a:r>
              <a:rPr lang="ru-RU" sz="3600" b="1" dirty="0" smtClean="0">
                <a:cs typeface="Times New Roman" panose="02020603050405020304" pitchFamily="18" charset="0"/>
              </a:rPr>
              <a:t>не запоминание или повторение</a:t>
            </a:r>
            <a:r>
              <a:rPr lang="ru-RU" sz="3600" dirty="0" smtClean="0">
                <a:cs typeface="Times New Roman" panose="02020603050405020304" pitchFamily="18" charset="0"/>
              </a:rPr>
              <a:t> конкретного учебного материала, </a:t>
            </a:r>
            <a:r>
              <a:rPr lang="ru-RU" sz="3600" b="1" dirty="0" smtClean="0">
                <a:cs typeface="Times New Roman" panose="02020603050405020304" pitchFamily="18" charset="0"/>
              </a:rPr>
              <a:t>а овладение новым способом действия.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116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174" y="1653690"/>
            <a:ext cx="10126640" cy="286232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	  </a:t>
            </a:r>
            <a:r>
              <a:rPr lang="ru-RU" sz="3600" b="1" dirty="0" smtClean="0"/>
              <a:t>Рабочий </a:t>
            </a:r>
            <a:r>
              <a:rPr lang="ru-RU" sz="3600" b="1" dirty="0"/>
              <a:t>лист</a:t>
            </a:r>
            <a:r>
              <a:rPr lang="ru-RU" sz="3600" dirty="0"/>
              <a:t> конкретного урока следует рассматривать как </a:t>
            </a:r>
            <a:r>
              <a:rPr lang="ru-RU" sz="3600" b="1" dirty="0"/>
              <a:t>«дорожную карту»</a:t>
            </a:r>
            <a:r>
              <a:rPr lang="ru-RU" sz="3600" dirty="0"/>
              <a:t>, приближающую ученика к цели — достижению определенных предметных и </a:t>
            </a:r>
            <a:r>
              <a:rPr lang="ru-RU" sz="3600" dirty="0" err="1"/>
              <a:t>метапредметных</a:t>
            </a:r>
            <a:r>
              <a:rPr lang="ru-RU" sz="3600" dirty="0"/>
              <a:t> </a:t>
            </a:r>
            <a:r>
              <a:rPr lang="ru-RU" sz="3600" dirty="0" smtClean="0"/>
              <a:t>результатов.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915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275" y="645065"/>
            <a:ext cx="6377259" cy="206210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Ученики: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н</a:t>
            </a:r>
            <a:r>
              <a:rPr lang="ru-RU" sz="3200" dirty="0" smtClean="0"/>
              <a:t>аходят факты,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и</a:t>
            </a:r>
            <a:r>
              <a:rPr lang="ru-RU" sz="3200" dirty="0" smtClean="0"/>
              <a:t>звлекают информацию,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п</a:t>
            </a:r>
            <a:r>
              <a:rPr lang="ru-RU" sz="3200" dirty="0" smtClean="0"/>
              <a:t>реобразовывают информацию.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73417" y="3176387"/>
            <a:ext cx="9286068" cy="304698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Учителя: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о</a:t>
            </a:r>
            <a:r>
              <a:rPr lang="ru-RU" sz="3200" dirty="0" smtClean="0"/>
              <a:t>бучение - формирование предметных знаний и </a:t>
            </a:r>
          </a:p>
          <a:p>
            <a:r>
              <a:rPr lang="ru-RU" sz="3200" dirty="0" err="1" smtClean="0"/>
              <a:t>общеучебных</a:t>
            </a:r>
            <a:r>
              <a:rPr lang="ru-RU" sz="3200" dirty="0" smtClean="0"/>
              <a:t> умений,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психологическая поддержка,</a:t>
            </a:r>
            <a:r>
              <a:rPr lang="ru-RU" sz="3200" dirty="0"/>
              <a:t> 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/>
              <a:t>к</a:t>
            </a:r>
            <a:r>
              <a:rPr lang="ru-RU" sz="3200" dirty="0" smtClean="0"/>
              <a:t>онтроль,</a:t>
            </a:r>
            <a:endParaRPr lang="ru-RU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/>
              <a:t>о</a:t>
            </a:r>
            <a:r>
              <a:rPr lang="ru-RU" sz="3200" dirty="0" smtClean="0"/>
              <a:t>ценка.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5526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4275" y="1057275"/>
            <a:ext cx="47434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81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439" y="1219270"/>
            <a:ext cx="7301973" cy="372678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/>
              <a:t>Структура рабочего листа</a:t>
            </a:r>
          </a:p>
          <a:p>
            <a:pPr>
              <a:lnSpc>
                <a:spcPct val="150000"/>
              </a:lnSpc>
            </a:pPr>
            <a:r>
              <a:rPr lang="ru-RU" sz="3600" dirty="0" smtClean="0"/>
              <a:t>            Знание </a:t>
            </a:r>
            <a:r>
              <a:rPr lang="ru-RU" sz="3600" dirty="0"/>
              <a:t>и понимание. </a:t>
            </a:r>
          </a:p>
          <a:p>
            <a:pPr>
              <a:lnSpc>
                <a:spcPct val="150000"/>
              </a:lnSpc>
            </a:pPr>
            <a:r>
              <a:rPr lang="ru-RU" sz="3600" dirty="0"/>
              <a:t> </a:t>
            </a:r>
            <a:r>
              <a:rPr lang="ru-RU" sz="3600" dirty="0" smtClean="0"/>
              <a:t>           Применение</a:t>
            </a:r>
            <a:r>
              <a:rPr lang="ru-RU" sz="3600" dirty="0"/>
              <a:t>. </a:t>
            </a:r>
          </a:p>
          <a:p>
            <a:pPr>
              <a:lnSpc>
                <a:spcPct val="150000"/>
              </a:lnSpc>
            </a:pPr>
            <a:r>
              <a:rPr lang="ru-RU" sz="3600" dirty="0"/>
              <a:t> </a:t>
            </a:r>
            <a:r>
              <a:rPr lang="ru-RU" sz="3600" dirty="0" smtClean="0"/>
              <a:t>          Функциональность.</a:t>
            </a:r>
          </a:p>
          <a:p>
            <a:pPr>
              <a:lnSpc>
                <a:spcPct val="150000"/>
              </a:lnSpc>
            </a:pPr>
            <a:endParaRPr lang="ru-RU" sz="1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0960" y="2169993"/>
            <a:ext cx="607702" cy="5857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6130" y="3079193"/>
            <a:ext cx="549847" cy="5764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1554" y="3975862"/>
            <a:ext cx="387107" cy="5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91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8734" y="1816093"/>
            <a:ext cx="5826852" cy="63094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ru-RU" sz="3500" b="1" dirty="0" smtClean="0"/>
              <a:t>Соотношение типов заданий</a:t>
            </a:r>
            <a:endParaRPr lang="ru-RU" sz="3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97360" y="3330449"/>
            <a:ext cx="3482748" cy="116955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500" b="1" dirty="0" smtClean="0"/>
              <a:t>Репродуктивные</a:t>
            </a:r>
          </a:p>
          <a:p>
            <a:pPr algn="ctr"/>
            <a:r>
              <a:rPr lang="ru-RU" sz="3500" b="1" dirty="0" smtClean="0"/>
              <a:t>30%</a:t>
            </a:r>
            <a:endParaRPr lang="ru-RU" sz="3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1761" y="3330448"/>
            <a:ext cx="3419462" cy="116955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500" b="1" dirty="0" err="1" smtClean="0"/>
              <a:t>Деятельностные</a:t>
            </a:r>
            <a:endParaRPr lang="ru-RU" sz="3500" b="1" dirty="0" smtClean="0"/>
          </a:p>
          <a:p>
            <a:pPr algn="ctr"/>
            <a:r>
              <a:rPr lang="ru-RU" sz="3500" b="1" dirty="0" smtClean="0"/>
              <a:t>70%</a:t>
            </a:r>
            <a:endParaRPr lang="ru-RU" sz="35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688609" y="2563238"/>
            <a:ext cx="2756848" cy="5348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91367" y="2563238"/>
            <a:ext cx="2784143" cy="5348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78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282</Words>
  <Application>Microsoft Office PowerPoint</Application>
  <PresentationFormat>Произвольный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Структура мастер-класса (Г.А. Русских):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25</cp:revision>
  <dcterms:created xsi:type="dcterms:W3CDTF">2025-12-01T18:11:53Z</dcterms:created>
  <dcterms:modified xsi:type="dcterms:W3CDTF">2025-12-04T15:01:58Z</dcterms:modified>
</cp:coreProperties>
</file>