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2" r:id="rId5"/>
    <p:sldId id="289" r:id="rId6"/>
    <p:sldId id="269" r:id="rId7"/>
    <p:sldId id="268" r:id="rId8"/>
    <p:sldId id="262" r:id="rId9"/>
    <p:sldId id="270" r:id="rId10"/>
    <p:sldId id="272" r:id="rId11"/>
    <p:sldId id="273" r:id="rId12"/>
    <p:sldId id="271" r:id="rId13"/>
    <p:sldId id="277" r:id="rId14"/>
    <p:sldId id="276" r:id="rId15"/>
    <p:sldId id="259" r:id="rId16"/>
    <p:sldId id="264" r:id="rId17"/>
    <p:sldId id="283" r:id="rId18"/>
    <p:sldId id="260" r:id="rId19"/>
    <p:sldId id="275" r:id="rId20"/>
    <p:sldId id="284" r:id="rId21"/>
    <p:sldId id="263" r:id="rId22"/>
    <p:sldId id="285" r:id="rId23"/>
    <p:sldId id="287" r:id="rId24"/>
    <p:sldId id="279" r:id="rId25"/>
    <p:sldId id="281" r:id="rId26"/>
    <p:sldId id="286" r:id="rId27"/>
    <p:sldId id="266" r:id="rId28"/>
    <p:sldId id="288" r:id="rId29"/>
    <p:sldId id="28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ья Бузикова" initials="НБ" lastIdx="1" clrIdx="0">
    <p:extLst>
      <p:ext uri="{19B8F6BF-5375-455C-9EA6-DF929625EA0E}">
        <p15:presenceInfo xmlns="" xmlns:p15="http://schemas.microsoft.com/office/powerpoint/2012/main" userId="3061c63597293a4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1CF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450" autoAdjust="0"/>
    <p:restoredTop sz="94696" autoAdjust="0"/>
  </p:normalViewPr>
  <p:slideViewPr>
    <p:cSldViewPr>
      <p:cViewPr varScale="1">
        <p:scale>
          <a:sx n="38" d="100"/>
          <a:sy n="38" d="100"/>
        </p:scale>
        <p:origin x="-120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приёмов </a:t>
            </a:r>
            <a:r>
              <a:rPr lang="ru-RU" dirty="0">
                <a:solidFill>
                  <a:srgbClr val="FF0000"/>
                </a:solidFill>
              </a:rPr>
              <a:t>визуализации </a:t>
            </a:r>
            <a:r>
              <a:rPr lang="ru-RU" dirty="0" smtClean="0">
                <a:solidFill>
                  <a:srgbClr val="FF0000"/>
                </a:solidFill>
              </a:rPr>
              <a:t>в работе с текстом новой природы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на </a:t>
            </a:r>
            <a:r>
              <a:rPr lang="ru-RU" dirty="0"/>
              <a:t>уроках русского языка в начальной </a:t>
            </a:r>
            <a:r>
              <a:rPr lang="ru-RU" dirty="0" smtClean="0"/>
              <a:t>школе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 rot="18645726">
            <a:off x="2169276" y="222504"/>
            <a:ext cx="1808449" cy="18409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Button">
              <a:avLst>
                <a:gd name="adj" fmla="val 10930526"/>
              </a:avLst>
            </a:prstTxWarp>
          </a:bodyPr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rot="5141232">
            <a:off x="4271536" y="429703"/>
            <a:ext cx="1897533" cy="15802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Button">
              <a:avLst/>
            </a:prstTxWarp>
          </a:bodyPr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86116" y="2643182"/>
            <a:ext cx="2500330" cy="3929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1"/>
                </a:solidFill>
              </a:rPr>
              <a:t>Мышонок</a:t>
            </a:r>
          </a:p>
          <a:p>
            <a:r>
              <a:rPr lang="ru-RU" sz="2800" b="1" dirty="0">
                <a:solidFill>
                  <a:schemeClr val="tx1"/>
                </a:solidFill>
              </a:rPr>
              <a:t>Камыши</a:t>
            </a:r>
          </a:p>
          <a:p>
            <a:r>
              <a:rPr lang="ru-RU" sz="2800" b="1" dirty="0">
                <a:solidFill>
                  <a:schemeClr val="tx1"/>
                </a:solidFill>
              </a:rPr>
              <a:t>Мышка</a:t>
            </a:r>
          </a:p>
          <a:p>
            <a:r>
              <a:rPr lang="ru-RU" sz="2800" b="1" dirty="0">
                <a:solidFill>
                  <a:schemeClr val="tx1"/>
                </a:solidFill>
              </a:rPr>
              <a:t>Мышиный </a:t>
            </a:r>
          </a:p>
        </p:txBody>
      </p:sp>
      <p:sp>
        <p:nvSpPr>
          <p:cNvPr id="4" name="Дуга 3"/>
          <p:cNvSpPr/>
          <p:nvPr/>
        </p:nvSpPr>
        <p:spPr>
          <a:xfrm rot="16784979">
            <a:off x="3508472" y="3027967"/>
            <a:ext cx="689522" cy="974500"/>
          </a:xfrm>
          <a:prstGeom prst="arc">
            <a:avLst>
              <a:gd name="adj1" fmla="val 16200000"/>
              <a:gd name="adj2" fmla="val 423635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Дуга 4"/>
          <p:cNvSpPr/>
          <p:nvPr/>
        </p:nvSpPr>
        <p:spPr>
          <a:xfrm rot="16200000">
            <a:off x="3528225" y="4794451"/>
            <a:ext cx="564411" cy="932503"/>
          </a:xfrm>
          <a:prstGeom prst="arc">
            <a:avLst>
              <a:gd name="adj1" fmla="val 16200000"/>
              <a:gd name="adj2" fmla="val 551612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 rot="16200000">
            <a:off x="3563676" y="4433405"/>
            <a:ext cx="422071" cy="920147"/>
          </a:xfrm>
          <a:prstGeom prst="arc">
            <a:avLst>
              <a:gd name="adj1" fmla="val 16200000"/>
              <a:gd name="adj2" fmla="val 551612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 rot="16200000">
            <a:off x="3596307" y="3611734"/>
            <a:ext cx="428248" cy="848977"/>
          </a:xfrm>
          <a:prstGeom prst="arc">
            <a:avLst>
              <a:gd name="adj1" fmla="val 16200000"/>
              <a:gd name="adj2" fmla="val 551612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339752" y="2500306"/>
            <a:ext cx="3505462" cy="4143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832395" y="475913"/>
            <a:ext cx="2286016" cy="221457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5786446" y="5266605"/>
            <a:ext cx="3113903" cy="864973"/>
          </a:xfrm>
          <a:custGeom>
            <a:avLst/>
            <a:gdLst>
              <a:gd name="connsiteX0" fmla="*/ 0 w 3113903"/>
              <a:gd name="connsiteY0" fmla="*/ 0 h 864973"/>
              <a:gd name="connsiteX1" fmla="*/ 12357 w 3113903"/>
              <a:gd name="connsiteY1" fmla="*/ 74140 h 864973"/>
              <a:gd name="connsiteX2" fmla="*/ 49427 w 3113903"/>
              <a:gd name="connsiteY2" fmla="*/ 172994 h 864973"/>
              <a:gd name="connsiteX3" fmla="*/ 74141 w 3113903"/>
              <a:gd name="connsiteY3" fmla="*/ 210065 h 864973"/>
              <a:gd name="connsiteX4" fmla="*/ 86497 w 3113903"/>
              <a:gd name="connsiteY4" fmla="*/ 271849 h 864973"/>
              <a:gd name="connsiteX5" fmla="*/ 160638 w 3113903"/>
              <a:gd name="connsiteY5" fmla="*/ 383059 h 864973"/>
              <a:gd name="connsiteX6" fmla="*/ 234778 w 3113903"/>
              <a:gd name="connsiteY6" fmla="*/ 494270 h 864973"/>
              <a:gd name="connsiteX7" fmla="*/ 271849 w 3113903"/>
              <a:gd name="connsiteY7" fmla="*/ 580767 h 864973"/>
              <a:gd name="connsiteX8" fmla="*/ 296562 w 3113903"/>
              <a:gd name="connsiteY8" fmla="*/ 654908 h 864973"/>
              <a:gd name="connsiteX9" fmla="*/ 383059 w 3113903"/>
              <a:gd name="connsiteY9" fmla="*/ 729049 h 864973"/>
              <a:gd name="connsiteX10" fmla="*/ 420130 w 3113903"/>
              <a:gd name="connsiteY10" fmla="*/ 741405 h 864973"/>
              <a:gd name="connsiteX11" fmla="*/ 556054 w 3113903"/>
              <a:gd name="connsiteY11" fmla="*/ 778476 h 864973"/>
              <a:gd name="connsiteX12" fmla="*/ 605481 w 3113903"/>
              <a:gd name="connsiteY12" fmla="*/ 803189 h 864973"/>
              <a:gd name="connsiteX13" fmla="*/ 827903 w 3113903"/>
              <a:gd name="connsiteY13" fmla="*/ 840259 h 864973"/>
              <a:gd name="connsiteX14" fmla="*/ 939113 w 3113903"/>
              <a:gd name="connsiteY14" fmla="*/ 864973 h 864973"/>
              <a:gd name="connsiteX15" fmla="*/ 1075038 w 3113903"/>
              <a:gd name="connsiteY15" fmla="*/ 852616 h 864973"/>
              <a:gd name="connsiteX16" fmla="*/ 1124465 w 3113903"/>
              <a:gd name="connsiteY16" fmla="*/ 790832 h 864973"/>
              <a:gd name="connsiteX17" fmla="*/ 1210962 w 3113903"/>
              <a:gd name="connsiteY17" fmla="*/ 691978 h 864973"/>
              <a:gd name="connsiteX18" fmla="*/ 1248032 w 3113903"/>
              <a:gd name="connsiteY18" fmla="*/ 605481 h 864973"/>
              <a:gd name="connsiteX19" fmla="*/ 1272746 w 3113903"/>
              <a:gd name="connsiteY19" fmla="*/ 568411 h 864973"/>
              <a:gd name="connsiteX20" fmla="*/ 1322173 w 3113903"/>
              <a:gd name="connsiteY20" fmla="*/ 481913 h 864973"/>
              <a:gd name="connsiteX21" fmla="*/ 1346886 w 3113903"/>
              <a:gd name="connsiteY21" fmla="*/ 432486 h 864973"/>
              <a:gd name="connsiteX22" fmla="*/ 1421027 w 3113903"/>
              <a:gd name="connsiteY22" fmla="*/ 333632 h 864973"/>
              <a:gd name="connsiteX23" fmla="*/ 1507524 w 3113903"/>
              <a:gd name="connsiteY23" fmla="*/ 222421 h 864973"/>
              <a:gd name="connsiteX24" fmla="*/ 1519881 w 3113903"/>
              <a:gd name="connsiteY24" fmla="*/ 172994 h 864973"/>
              <a:gd name="connsiteX25" fmla="*/ 1544595 w 3113903"/>
              <a:gd name="connsiteY25" fmla="*/ 135924 h 864973"/>
              <a:gd name="connsiteX26" fmla="*/ 1655805 w 3113903"/>
              <a:gd name="connsiteY26" fmla="*/ 37070 h 864973"/>
              <a:gd name="connsiteX27" fmla="*/ 1705232 w 3113903"/>
              <a:gd name="connsiteY27" fmla="*/ 24713 h 864973"/>
              <a:gd name="connsiteX28" fmla="*/ 1767016 w 3113903"/>
              <a:gd name="connsiteY28" fmla="*/ 0 h 864973"/>
              <a:gd name="connsiteX29" fmla="*/ 1964724 w 3113903"/>
              <a:gd name="connsiteY29" fmla="*/ 12357 h 864973"/>
              <a:gd name="connsiteX30" fmla="*/ 2001795 w 3113903"/>
              <a:gd name="connsiteY30" fmla="*/ 24713 h 864973"/>
              <a:gd name="connsiteX31" fmla="*/ 2075935 w 3113903"/>
              <a:gd name="connsiteY31" fmla="*/ 37070 h 864973"/>
              <a:gd name="connsiteX32" fmla="*/ 2125362 w 3113903"/>
              <a:gd name="connsiteY32" fmla="*/ 49427 h 864973"/>
              <a:gd name="connsiteX33" fmla="*/ 2211859 w 3113903"/>
              <a:gd name="connsiteY33" fmla="*/ 98854 h 864973"/>
              <a:gd name="connsiteX34" fmla="*/ 2261286 w 3113903"/>
              <a:gd name="connsiteY34" fmla="*/ 111211 h 864973"/>
              <a:gd name="connsiteX35" fmla="*/ 2310713 w 3113903"/>
              <a:gd name="connsiteY35" fmla="*/ 148281 h 864973"/>
              <a:gd name="connsiteX36" fmla="*/ 2347784 w 3113903"/>
              <a:gd name="connsiteY36" fmla="*/ 172994 h 864973"/>
              <a:gd name="connsiteX37" fmla="*/ 2360141 w 3113903"/>
              <a:gd name="connsiteY37" fmla="*/ 210065 h 864973"/>
              <a:gd name="connsiteX38" fmla="*/ 2421924 w 3113903"/>
              <a:gd name="connsiteY38" fmla="*/ 308919 h 864973"/>
              <a:gd name="connsiteX39" fmla="*/ 2458995 w 3113903"/>
              <a:gd name="connsiteY39" fmla="*/ 345989 h 864973"/>
              <a:gd name="connsiteX40" fmla="*/ 2496065 w 3113903"/>
              <a:gd name="connsiteY40" fmla="*/ 358346 h 864973"/>
              <a:gd name="connsiteX41" fmla="*/ 2557849 w 3113903"/>
              <a:gd name="connsiteY41" fmla="*/ 432486 h 864973"/>
              <a:gd name="connsiteX42" fmla="*/ 2594919 w 3113903"/>
              <a:gd name="connsiteY42" fmla="*/ 444843 h 864973"/>
              <a:gd name="connsiteX43" fmla="*/ 2681416 w 3113903"/>
              <a:gd name="connsiteY43" fmla="*/ 494270 h 864973"/>
              <a:gd name="connsiteX44" fmla="*/ 2718486 w 3113903"/>
              <a:gd name="connsiteY44" fmla="*/ 506627 h 864973"/>
              <a:gd name="connsiteX45" fmla="*/ 2854411 w 3113903"/>
              <a:gd name="connsiteY45" fmla="*/ 593124 h 864973"/>
              <a:gd name="connsiteX46" fmla="*/ 2891481 w 3113903"/>
              <a:gd name="connsiteY46" fmla="*/ 617838 h 864973"/>
              <a:gd name="connsiteX47" fmla="*/ 2928551 w 3113903"/>
              <a:gd name="connsiteY47" fmla="*/ 630194 h 864973"/>
              <a:gd name="connsiteX48" fmla="*/ 3101546 w 3113903"/>
              <a:gd name="connsiteY48" fmla="*/ 593124 h 864973"/>
              <a:gd name="connsiteX49" fmla="*/ 3113903 w 3113903"/>
              <a:gd name="connsiteY49" fmla="*/ 568411 h 86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113903" h="864973">
                <a:moveTo>
                  <a:pt x="0" y="0"/>
                </a:moveTo>
                <a:cubicBezTo>
                  <a:pt x="4119" y="24713"/>
                  <a:pt x="6922" y="49682"/>
                  <a:pt x="12357" y="74140"/>
                </a:cubicBezTo>
                <a:cubicBezTo>
                  <a:pt x="16636" y="93398"/>
                  <a:pt x="45573" y="165286"/>
                  <a:pt x="49427" y="172994"/>
                </a:cubicBezTo>
                <a:cubicBezTo>
                  <a:pt x="56069" y="186277"/>
                  <a:pt x="65903" y="197708"/>
                  <a:pt x="74141" y="210065"/>
                </a:cubicBezTo>
                <a:cubicBezTo>
                  <a:pt x="78260" y="230660"/>
                  <a:pt x="78697" y="252349"/>
                  <a:pt x="86497" y="271849"/>
                </a:cubicBezTo>
                <a:cubicBezTo>
                  <a:pt x="104445" y="316719"/>
                  <a:pt x="134642" y="344064"/>
                  <a:pt x="160638" y="383059"/>
                </a:cubicBezTo>
                <a:cubicBezTo>
                  <a:pt x="255969" y="526057"/>
                  <a:pt x="142425" y="371132"/>
                  <a:pt x="234778" y="494270"/>
                </a:cubicBezTo>
                <a:cubicBezTo>
                  <a:pt x="267468" y="625026"/>
                  <a:pt x="223084" y="471045"/>
                  <a:pt x="271849" y="580767"/>
                </a:cubicBezTo>
                <a:cubicBezTo>
                  <a:pt x="282429" y="604572"/>
                  <a:pt x="278142" y="636488"/>
                  <a:pt x="296562" y="654908"/>
                </a:cubicBezTo>
                <a:cubicBezTo>
                  <a:pt x="325775" y="684121"/>
                  <a:pt x="346074" y="707915"/>
                  <a:pt x="383059" y="729049"/>
                </a:cubicBezTo>
                <a:cubicBezTo>
                  <a:pt x="394368" y="735511"/>
                  <a:pt x="407773" y="737286"/>
                  <a:pt x="420130" y="741405"/>
                </a:cubicBezTo>
                <a:cubicBezTo>
                  <a:pt x="500069" y="794699"/>
                  <a:pt x="408389" y="741560"/>
                  <a:pt x="556054" y="778476"/>
                </a:cubicBezTo>
                <a:cubicBezTo>
                  <a:pt x="573924" y="782944"/>
                  <a:pt x="587875" y="797772"/>
                  <a:pt x="605481" y="803189"/>
                </a:cubicBezTo>
                <a:cubicBezTo>
                  <a:pt x="688925" y="828864"/>
                  <a:pt x="741984" y="830713"/>
                  <a:pt x="827903" y="840259"/>
                </a:cubicBezTo>
                <a:cubicBezTo>
                  <a:pt x="866130" y="853002"/>
                  <a:pt x="895619" y="864973"/>
                  <a:pt x="939113" y="864973"/>
                </a:cubicBezTo>
                <a:cubicBezTo>
                  <a:pt x="984608" y="864973"/>
                  <a:pt x="1029730" y="856735"/>
                  <a:pt x="1075038" y="852616"/>
                </a:cubicBezTo>
                <a:cubicBezTo>
                  <a:pt x="1091514" y="832021"/>
                  <a:pt x="1107098" y="810680"/>
                  <a:pt x="1124465" y="790832"/>
                </a:cubicBezTo>
                <a:cubicBezTo>
                  <a:pt x="1161629" y="748359"/>
                  <a:pt x="1178624" y="747416"/>
                  <a:pt x="1210962" y="691978"/>
                </a:cubicBezTo>
                <a:cubicBezTo>
                  <a:pt x="1226768" y="664882"/>
                  <a:pt x="1234003" y="633538"/>
                  <a:pt x="1248032" y="605481"/>
                </a:cubicBezTo>
                <a:cubicBezTo>
                  <a:pt x="1254674" y="592198"/>
                  <a:pt x="1264508" y="580768"/>
                  <a:pt x="1272746" y="568411"/>
                </a:cubicBezTo>
                <a:cubicBezTo>
                  <a:pt x="1297023" y="495579"/>
                  <a:pt x="1268738" y="567410"/>
                  <a:pt x="1322173" y="481913"/>
                </a:cubicBezTo>
                <a:cubicBezTo>
                  <a:pt x="1331936" y="466293"/>
                  <a:pt x="1336668" y="447813"/>
                  <a:pt x="1346886" y="432486"/>
                </a:cubicBezTo>
                <a:cubicBezTo>
                  <a:pt x="1369734" y="398214"/>
                  <a:pt x="1405729" y="371875"/>
                  <a:pt x="1421027" y="333632"/>
                </a:cubicBezTo>
                <a:cubicBezTo>
                  <a:pt x="1455536" y="247362"/>
                  <a:pt x="1428421" y="285706"/>
                  <a:pt x="1507524" y="222421"/>
                </a:cubicBezTo>
                <a:cubicBezTo>
                  <a:pt x="1511643" y="205945"/>
                  <a:pt x="1513191" y="188604"/>
                  <a:pt x="1519881" y="172994"/>
                </a:cubicBezTo>
                <a:cubicBezTo>
                  <a:pt x="1525731" y="159344"/>
                  <a:pt x="1534729" y="147024"/>
                  <a:pt x="1544595" y="135924"/>
                </a:cubicBezTo>
                <a:cubicBezTo>
                  <a:pt x="1560819" y="117672"/>
                  <a:pt x="1618727" y="52961"/>
                  <a:pt x="1655805" y="37070"/>
                </a:cubicBezTo>
                <a:cubicBezTo>
                  <a:pt x="1671415" y="30380"/>
                  <a:pt x="1689121" y="30083"/>
                  <a:pt x="1705232" y="24713"/>
                </a:cubicBezTo>
                <a:cubicBezTo>
                  <a:pt x="1726275" y="17699"/>
                  <a:pt x="1746421" y="8238"/>
                  <a:pt x="1767016" y="0"/>
                </a:cubicBezTo>
                <a:cubicBezTo>
                  <a:pt x="1832919" y="4119"/>
                  <a:pt x="1899056" y="5445"/>
                  <a:pt x="1964724" y="12357"/>
                </a:cubicBezTo>
                <a:cubicBezTo>
                  <a:pt x="1977678" y="13721"/>
                  <a:pt x="1989080" y="21887"/>
                  <a:pt x="2001795" y="24713"/>
                </a:cubicBezTo>
                <a:cubicBezTo>
                  <a:pt x="2026253" y="30148"/>
                  <a:pt x="2051367" y="32156"/>
                  <a:pt x="2075935" y="37070"/>
                </a:cubicBezTo>
                <a:cubicBezTo>
                  <a:pt x="2092588" y="40401"/>
                  <a:pt x="2108886" y="45308"/>
                  <a:pt x="2125362" y="49427"/>
                </a:cubicBezTo>
                <a:cubicBezTo>
                  <a:pt x="2154194" y="65903"/>
                  <a:pt x="2181628" y="85112"/>
                  <a:pt x="2211859" y="98854"/>
                </a:cubicBezTo>
                <a:cubicBezTo>
                  <a:pt x="2227320" y="105882"/>
                  <a:pt x="2246096" y="103616"/>
                  <a:pt x="2261286" y="111211"/>
                </a:cubicBezTo>
                <a:cubicBezTo>
                  <a:pt x="2279706" y="120421"/>
                  <a:pt x="2293954" y="136311"/>
                  <a:pt x="2310713" y="148281"/>
                </a:cubicBezTo>
                <a:cubicBezTo>
                  <a:pt x="2322798" y="156913"/>
                  <a:pt x="2335427" y="164756"/>
                  <a:pt x="2347784" y="172994"/>
                </a:cubicBezTo>
                <a:cubicBezTo>
                  <a:pt x="2351903" y="185351"/>
                  <a:pt x="2355010" y="198093"/>
                  <a:pt x="2360141" y="210065"/>
                </a:cubicBezTo>
                <a:cubicBezTo>
                  <a:pt x="2378223" y="252257"/>
                  <a:pt x="2391513" y="273440"/>
                  <a:pt x="2421924" y="308919"/>
                </a:cubicBezTo>
                <a:cubicBezTo>
                  <a:pt x="2433297" y="322187"/>
                  <a:pt x="2444455" y="336296"/>
                  <a:pt x="2458995" y="345989"/>
                </a:cubicBezTo>
                <a:cubicBezTo>
                  <a:pt x="2469833" y="353214"/>
                  <a:pt x="2483708" y="354227"/>
                  <a:pt x="2496065" y="358346"/>
                </a:cubicBezTo>
                <a:cubicBezTo>
                  <a:pt x="2514302" y="385702"/>
                  <a:pt x="2529304" y="413456"/>
                  <a:pt x="2557849" y="432486"/>
                </a:cubicBezTo>
                <a:cubicBezTo>
                  <a:pt x="2568687" y="439711"/>
                  <a:pt x="2582947" y="439712"/>
                  <a:pt x="2594919" y="444843"/>
                </a:cubicBezTo>
                <a:cubicBezTo>
                  <a:pt x="2746569" y="509837"/>
                  <a:pt x="2557314" y="432219"/>
                  <a:pt x="2681416" y="494270"/>
                </a:cubicBezTo>
                <a:cubicBezTo>
                  <a:pt x="2693066" y="500095"/>
                  <a:pt x="2706836" y="500802"/>
                  <a:pt x="2718486" y="506627"/>
                </a:cubicBezTo>
                <a:cubicBezTo>
                  <a:pt x="2753388" y="524078"/>
                  <a:pt x="2825029" y="573536"/>
                  <a:pt x="2854411" y="593124"/>
                </a:cubicBezTo>
                <a:cubicBezTo>
                  <a:pt x="2866768" y="601362"/>
                  <a:pt x="2877392" y="613142"/>
                  <a:pt x="2891481" y="617838"/>
                </a:cubicBezTo>
                <a:lnTo>
                  <a:pt x="2928551" y="630194"/>
                </a:lnTo>
                <a:cubicBezTo>
                  <a:pt x="2987191" y="624330"/>
                  <a:pt x="3052143" y="632646"/>
                  <a:pt x="3101546" y="593124"/>
                </a:cubicBezTo>
                <a:cubicBezTo>
                  <a:pt x="3108738" y="587371"/>
                  <a:pt x="3109784" y="576649"/>
                  <a:pt x="3113903" y="568411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428992" y="1214422"/>
            <a:ext cx="571504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071934" y="1214422"/>
            <a:ext cx="571504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643306" y="1357298"/>
            <a:ext cx="142876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286248" y="1357298"/>
            <a:ext cx="142876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46245" y="1785924"/>
            <a:ext cx="376404" cy="173562"/>
          </a:xfrm>
          <a:prstGeom prst="ellipse">
            <a:avLst/>
          </a:prstGeom>
          <a:solidFill>
            <a:srgbClr val="F01CF5"/>
          </a:solidFill>
          <a:ln>
            <a:solidFill>
              <a:srgbClr val="F01C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rot="12768612">
            <a:off x="2444457" y="316338"/>
            <a:ext cx="1850184" cy="185340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Одинаковый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корень</a:t>
            </a:r>
          </a:p>
        </p:txBody>
      </p:sp>
      <p:sp>
        <p:nvSpPr>
          <p:cNvPr id="21" name="Овал 20"/>
          <p:cNvSpPr/>
          <p:nvPr/>
        </p:nvSpPr>
        <p:spPr>
          <a:xfrm rot="3808425">
            <a:off x="4223696" y="401003"/>
            <a:ext cx="1897533" cy="182233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Button">
              <a:avLst/>
            </a:prstTxWarp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Близки по значению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71802" y="1714488"/>
            <a:ext cx="1857388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Однокоренные слова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0B00E5D9-E50D-48A6-924F-B0FD1F3D01C8}"/>
              </a:ext>
            </a:extLst>
          </p:cNvPr>
          <p:cNvSpPr/>
          <p:nvPr/>
        </p:nvSpPr>
        <p:spPr>
          <a:xfrm>
            <a:off x="2219959" y="5952710"/>
            <a:ext cx="1339098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C07B020E-B8A5-46F9-A1A1-6E62913A371D}"/>
              </a:ext>
            </a:extLst>
          </p:cNvPr>
          <p:cNvSpPr/>
          <p:nvPr/>
        </p:nvSpPr>
        <p:spPr>
          <a:xfrm>
            <a:off x="4645789" y="5952710"/>
            <a:ext cx="1339098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0BD99A8-29CF-4335-9C18-48961C89194A}"/>
              </a:ext>
            </a:extLst>
          </p:cNvPr>
          <p:cNvSpPr txBox="1"/>
          <p:nvPr/>
        </p:nvSpPr>
        <p:spPr>
          <a:xfrm>
            <a:off x="3286116" y="3254273"/>
            <a:ext cx="35718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Мышь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2708920"/>
            <a:ext cx="3286148" cy="3077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>
                <a:solidFill>
                  <a:srgbClr val="FF0000"/>
                </a:solidFill>
              </a:rPr>
              <a:t>Однокоренные слова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86380" y="714356"/>
            <a:ext cx="3286148" cy="2071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>
                <a:solidFill>
                  <a:schemeClr val="tx1"/>
                </a:solidFill>
              </a:rPr>
              <a:t>Близки по значению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714356"/>
            <a:ext cx="3286148" cy="2071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>
                <a:solidFill>
                  <a:schemeClr val="tx1"/>
                </a:solidFill>
                <a:cs typeface="Times New Roman" panose="02020603050405020304" pitchFamily="18" charset="0"/>
              </a:rPr>
              <a:t>Одинаковый корень</a:t>
            </a:r>
          </a:p>
        </p:txBody>
      </p:sp>
      <p:cxnSp>
        <p:nvCxnSpPr>
          <p:cNvPr id="5" name="Прямая со стрелкой 4"/>
          <p:cNvCxnSpPr>
            <a:cxnSpLocks/>
          </p:cNvCxnSpPr>
          <p:nvPr/>
        </p:nvCxnSpPr>
        <p:spPr>
          <a:xfrm flipH="1" flipV="1">
            <a:off x="2643174" y="2285992"/>
            <a:ext cx="1352762" cy="1143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cxnSpLocks/>
          </p:cNvCxnSpPr>
          <p:nvPr/>
        </p:nvCxnSpPr>
        <p:spPr>
          <a:xfrm flipV="1">
            <a:off x="4719436" y="2285992"/>
            <a:ext cx="1352762" cy="1143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736x/af/df/de/afdfde25885a519ab2ffdaf257d022df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1735" y="492529"/>
            <a:ext cx="535785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00430" y="3929066"/>
            <a:ext cx="2143140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ПРЕДЛОЖЕНИЕ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299007" y="2780928"/>
            <a:ext cx="1652728" cy="711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 цели высказывания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6763095" y="4186986"/>
            <a:ext cx="1643074" cy="51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 интонации </a:t>
            </a:r>
          </a:p>
        </p:txBody>
      </p:sp>
      <p:sp>
        <p:nvSpPr>
          <p:cNvPr id="6" name="Прямоугольник 5"/>
          <p:cNvSpPr/>
          <p:nvPr/>
        </p:nvSpPr>
        <p:spPr>
          <a:xfrm rot="6296487">
            <a:off x="4443956" y="5015659"/>
            <a:ext cx="2242723" cy="458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Невосклицательное</a:t>
            </a:r>
          </a:p>
        </p:txBody>
      </p:sp>
      <p:sp>
        <p:nvSpPr>
          <p:cNvPr id="7" name="Прямоугольник 6"/>
          <p:cNvSpPr/>
          <p:nvPr/>
        </p:nvSpPr>
        <p:spPr>
          <a:xfrm rot="5737073" flipV="1">
            <a:off x="2391929" y="4930205"/>
            <a:ext cx="1967977" cy="626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Восклицательное</a:t>
            </a:r>
          </a:p>
        </p:txBody>
      </p:sp>
      <p:sp>
        <p:nvSpPr>
          <p:cNvPr id="8" name="Прямоугольник 7"/>
          <p:cNvSpPr/>
          <p:nvPr/>
        </p:nvSpPr>
        <p:spPr>
          <a:xfrm rot="7021773" flipV="1">
            <a:off x="5243417" y="2918183"/>
            <a:ext cx="2296437" cy="626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Повествовательное</a:t>
            </a:r>
          </a:p>
        </p:txBody>
      </p:sp>
      <p:sp>
        <p:nvSpPr>
          <p:cNvPr id="9" name="Прямоугольник 8"/>
          <p:cNvSpPr/>
          <p:nvPr/>
        </p:nvSpPr>
        <p:spPr>
          <a:xfrm rot="6207741" flipV="1">
            <a:off x="3847440" y="2864228"/>
            <a:ext cx="2123733" cy="626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Побудительное </a:t>
            </a:r>
          </a:p>
        </p:txBody>
      </p:sp>
      <p:sp>
        <p:nvSpPr>
          <p:cNvPr id="10" name="Прямоугольник 9"/>
          <p:cNvSpPr/>
          <p:nvPr/>
        </p:nvSpPr>
        <p:spPr>
          <a:xfrm rot="4834806" flipV="1">
            <a:off x="2105924" y="2404894"/>
            <a:ext cx="2364892" cy="626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Вопросительное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="" xmlns:a16="http://schemas.microsoft.com/office/drawing/2014/main" id="{8EB3356C-EE7C-406E-96F6-9935AA8E4180}"/>
              </a:ext>
            </a:extLst>
          </p:cNvPr>
          <p:cNvCxnSpPr>
            <a:cxnSpLocks/>
          </p:cNvCxnSpPr>
          <p:nvPr/>
        </p:nvCxnSpPr>
        <p:spPr>
          <a:xfrm flipV="1">
            <a:off x="1198636" y="2066144"/>
            <a:ext cx="1652728" cy="7867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5C139D85-C511-42D2-A8F7-6BE2C865CC1E}"/>
              </a:ext>
            </a:extLst>
          </p:cNvPr>
          <p:cNvCxnSpPr>
            <a:cxnSpLocks/>
          </p:cNvCxnSpPr>
          <p:nvPr/>
        </p:nvCxnSpPr>
        <p:spPr>
          <a:xfrm flipH="1">
            <a:off x="6340517" y="4725144"/>
            <a:ext cx="1255819" cy="51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D255B00-19D4-49CB-8AB8-88BA10DF2B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80" y="2679876"/>
            <a:ext cx="2859784" cy="38130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8E4930A-2225-4175-BD2E-2A424794FB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5155">
            <a:off x="5878034" y="472639"/>
            <a:ext cx="2609064" cy="3478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CC3ACCE-C5B3-4147-ACBB-17C84A876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7856">
            <a:off x="248970" y="837042"/>
            <a:ext cx="3744416" cy="30378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552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/>
          <a:lstStyle/>
          <a:p>
            <a:r>
              <a:rPr lang="ru-RU" dirty="0">
                <a:latin typeface="+mn-lt"/>
                <a:cs typeface="Times New Roman" panose="02020603050405020304" pitchFamily="18" charset="0"/>
              </a:rPr>
              <a:t>ПРЕДЛОЖЕНИЯ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084" y="2427683"/>
            <a:ext cx="4040188" cy="639762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ПО ЦЕЛИ ВЫСКАЗЫВАНИЯ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8788" y="3086253"/>
            <a:ext cx="4040188" cy="2554287"/>
          </a:xfrm>
        </p:spPr>
        <p:txBody>
          <a:bodyPr/>
          <a:lstStyle/>
          <a:p>
            <a:r>
              <a:rPr lang="ru-RU" dirty="0"/>
              <a:t>ПОВЕСТВОВАТЕЛЬНЫЕ</a:t>
            </a:r>
          </a:p>
          <a:p>
            <a:r>
              <a:rPr lang="ru-RU" dirty="0"/>
              <a:t>ВОПРОСИТЕЛЬНЫЕ</a:t>
            </a:r>
          </a:p>
          <a:p>
            <a:r>
              <a:rPr lang="ru-RU" dirty="0"/>
              <a:t>ПОБУДИТЕЛЬНЫЕ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44729" y="2391965"/>
            <a:ext cx="4041775" cy="639762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ПО ИНТОНАЦИИ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3086253"/>
            <a:ext cx="4041775" cy="2625724"/>
          </a:xfrm>
        </p:spPr>
        <p:txBody>
          <a:bodyPr/>
          <a:lstStyle/>
          <a:p>
            <a:r>
              <a:rPr lang="ru-RU" dirty="0"/>
              <a:t>НЕВОСКЛИЦАТЕЛЬНЫЕ</a:t>
            </a:r>
          </a:p>
          <a:p>
            <a:r>
              <a:rPr lang="ru-RU" dirty="0"/>
              <a:t>ВОСКЛИЦАТЕЛЬНЫЕ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="" xmlns:a16="http://schemas.microsoft.com/office/drawing/2014/main" id="{84C82D77-5448-40C4-95A7-8E9AC416A7B7}"/>
              </a:ext>
            </a:extLst>
          </p:cNvPr>
          <p:cNvCxnSpPr>
            <a:cxnSpLocks/>
          </p:cNvCxnSpPr>
          <p:nvPr/>
        </p:nvCxnSpPr>
        <p:spPr>
          <a:xfrm flipH="1">
            <a:off x="2987824" y="1268760"/>
            <a:ext cx="1296144" cy="12942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="" xmlns:a16="http://schemas.microsoft.com/office/drawing/2014/main" id="{0E85CAF8-84CA-4ECF-A2A2-0DE54B220CA7}"/>
              </a:ext>
            </a:extLst>
          </p:cNvPr>
          <p:cNvCxnSpPr>
            <a:cxnSpLocks/>
          </p:cNvCxnSpPr>
          <p:nvPr/>
        </p:nvCxnSpPr>
        <p:spPr>
          <a:xfrm>
            <a:off x="4744729" y="1268760"/>
            <a:ext cx="1008110" cy="13362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8576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3600" dirty="0">
                <a:latin typeface="+mn-lt"/>
                <a:cs typeface="Times New Roman" panose="02020603050405020304" pitchFamily="18" charset="0"/>
              </a:rPr>
              <a:t>Слова-опоры, словосочетания Деформированный план</a:t>
            </a:r>
            <a:br>
              <a:rPr lang="ru-RU" sz="3600" dirty="0">
                <a:latin typeface="+mn-lt"/>
                <a:cs typeface="Times New Roman" panose="02020603050405020304" pitchFamily="18" charset="0"/>
              </a:rPr>
            </a:br>
            <a:r>
              <a:rPr lang="ru-RU" sz="3600" dirty="0">
                <a:latin typeface="+mn-lt"/>
                <a:cs typeface="Times New Roman" panose="02020603050405020304" pitchFamily="18" charset="0"/>
              </a:rPr>
              <a:t> (нарушена последовательность)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485692" y="980050"/>
            <a:ext cx="8143932" cy="1928826"/>
            <a:chOff x="500034" y="3643314"/>
            <a:chExt cx="8143932" cy="1928826"/>
          </a:xfrm>
        </p:grpSpPr>
        <p:sp>
          <p:nvSpPr>
            <p:cNvPr id="26" name="Ромб 25"/>
            <p:cNvSpPr/>
            <p:nvPr/>
          </p:nvSpPr>
          <p:spPr>
            <a:xfrm>
              <a:off x="1000100" y="3643314"/>
              <a:ext cx="642942" cy="642942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500034" y="4286256"/>
              <a:ext cx="8143932" cy="1285884"/>
              <a:chOff x="500034" y="3786190"/>
              <a:chExt cx="8143932" cy="1285884"/>
            </a:xfrm>
          </p:grpSpPr>
          <p:grpSp>
            <p:nvGrpSpPr>
              <p:cNvPr id="33" name="Группа 32"/>
              <p:cNvGrpSpPr/>
              <p:nvPr/>
            </p:nvGrpSpPr>
            <p:grpSpPr>
              <a:xfrm>
                <a:off x="500034" y="3786190"/>
                <a:ext cx="8143932" cy="1285884"/>
                <a:chOff x="500034" y="4286256"/>
                <a:chExt cx="8143932" cy="1285884"/>
              </a:xfrm>
            </p:grpSpPr>
            <p:sp>
              <p:nvSpPr>
                <p:cNvPr id="11" name="Прямоугольник 10"/>
                <p:cNvSpPr/>
                <p:nvPr/>
              </p:nvSpPr>
              <p:spPr>
                <a:xfrm>
                  <a:off x="6929454" y="4286256"/>
                  <a:ext cx="1714512" cy="1000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800" dirty="0">
                      <a:solidFill>
                        <a:schemeClr val="tx1"/>
                      </a:solidFill>
                    </a:rPr>
                    <a:t>Концовка</a:t>
                  </a:r>
                  <a:r>
                    <a:rPr lang="ru-RU" dirty="0"/>
                    <a:t> </a:t>
                  </a:r>
                </a:p>
              </p:txBody>
            </p:sp>
            <p:sp>
              <p:nvSpPr>
                <p:cNvPr id="13" name="Овал 12"/>
                <p:cNvSpPr/>
                <p:nvPr/>
              </p:nvSpPr>
              <p:spPr>
                <a:xfrm>
                  <a:off x="8143900" y="5072074"/>
                  <a:ext cx="428628" cy="500066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32" name="Группа 31"/>
                <p:cNvGrpSpPr/>
                <p:nvPr/>
              </p:nvGrpSpPr>
              <p:grpSpPr>
                <a:xfrm>
                  <a:off x="500034" y="4286256"/>
                  <a:ext cx="6429420" cy="1285884"/>
                  <a:chOff x="500034" y="4286256"/>
                  <a:chExt cx="6429420" cy="1285884"/>
                </a:xfrm>
              </p:grpSpPr>
              <p:sp>
                <p:nvSpPr>
                  <p:cNvPr id="9" name="Прямоугольник 8"/>
                  <p:cNvSpPr/>
                  <p:nvPr/>
                </p:nvSpPr>
                <p:spPr>
                  <a:xfrm>
                    <a:off x="2643174" y="4286256"/>
                    <a:ext cx="1714512" cy="10001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2400" dirty="0">
                        <a:solidFill>
                          <a:schemeClr val="tx1"/>
                        </a:solidFill>
                      </a:rPr>
                      <a:t>Вступление </a:t>
                    </a:r>
                  </a:p>
                </p:txBody>
              </p:sp>
              <p:sp>
                <p:nvSpPr>
                  <p:cNvPr id="10" name="Прямоугольник 9"/>
                  <p:cNvSpPr/>
                  <p:nvPr/>
                </p:nvSpPr>
                <p:spPr>
                  <a:xfrm>
                    <a:off x="4786314" y="4286256"/>
                    <a:ext cx="1714512" cy="10001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2400" dirty="0">
                        <a:solidFill>
                          <a:schemeClr val="tx1"/>
                        </a:solidFill>
                      </a:rPr>
                      <a:t>Основная </a:t>
                    </a:r>
                  </a:p>
                  <a:p>
                    <a:pPr algn="ctr"/>
                    <a:r>
                      <a:rPr lang="ru-RU" sz="2400" dirty="0">
                        <a:solidFill>
                          <a:schemeClr val="tx1"/>
                        </a:solidFill>
                      </a:rPr>
                      <a:t>часть</a:t>
                    </a:r>
                  </a:p>
                </p:txBody>
              </p:sp>
              <p:sp>
                <p:nvSpPr>
                  <p:cNvPr id="16" name="Овал 15"/>
                  <p:cNvSpPr/>
                  <p:nvPr/>
                </p:nvSpPr>
                <p:spPr>
                  <a:xfrm>
                    <a:off x="5929322" y="5072074"/>
                    <a:ext cx="428628" cy="500066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" name="Овал 18"/>
                  <p:cNvSpPr/>
                  <p:nvPr/>
                </p:nvSpPr>
                <p:spPr>
                  <a:xfrm>
                    <a:off x="3786182" y="5072074"/>
                    <a:ext cx="428628" cy="500066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" name="Овал 19"/>
                  <p:cNvSpPr/>
                  <p:nvPr/>
                </p:nvSpPr>
                <p:spPr>
                  <a:xfrm>
                    <a:off x="2786050" y="5072074"/>
                    <a:ext cx="428628" cy="500066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31" name="Группа 30"/>
                  <p:cNvGrpSpPr/>
                  <p:nvPr/>
                </p:nvGrpSpPr>
                <p:grpSpPr>
                  <a:xfrm>
                    <a:off x="500034" y="4286256"/>
                    <a:ext cx="2143140" cy="1285884"/>
                    <a:chOff x="500034" y="4286256"/>
                    <a:chExt cx="2143140" cy="1285884"/>
                  </a:xfrm>
                </p:grpSpPr>
                <p:sp>
                  <p:nvSpPr>
                    <p:cNvPr id="6" name="Прямоугольник 5"/>
                    <p:cNvSpPr/>
                    <p:nvPr/>
                  </p:nvSpPr>
                  <p:spPr>
                    <a:xfrm>
                      <a:off x="500034" y="4286256"/>
                      <a:ext cx="1714512" cy="100013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sz="2800" dirty="0"/>
                        <a:t>Заголовок</a:t>
                      </a:r>
                      <a:r>
                        <a:rPr lang="ru-RU" dirty="0"/>
                        <a:t> </a:t>
                      </a:r>
                    </a:p>
                  </p:txBody>
                </p:sp>
                <p:sp>
                  <p:nvSpPr>
                    <p:cNvPr id="14" name="Овал 13"/>
                    <p:cNvSpPr/>
                    <p:nvPr/>
                  </p:nvSpPr>
                  <p:spPr>
                    <a:xfrm>
                      <a:off x="1643042" y="5072074"/>
                      <a:ext cx="428628" cy="500066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7" name="Овал 16"/>
                    <p:cNvSpPr/>
                    <p:nvPr/>
                  </p:nvSpPr>
                  <p:spPr>
                    <a:xfrm>
                      <a:off x="642910" y="5072074"/>
                      <a:ext cx="428628" cy="500066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cxnSp>
                  <p:nvCxnSpPr>
                    <p:cNvPr id="28" name="Соединительная линия уступом 27"/>
                    <p:cNvCxnSpPr/>
                    <p:nvPr/>
                  </p:nvCxnSpPr>
                  <p:spPr>
                    <a:xfrm>
                      <a:off x="2214546" y="5000636"/>
                      <a:ext cx="428628" cy="285752"/>
                    </a:xfrm>
                    <a:prstGeom prst="bentConnector3">
                      <a:avLst>
                        <a:gd name="adj1" fmla="val 50000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9" name="Соединительная линия уступом 28"/>
                  <p:cNvCxnSpPr/>
                  <p:nvPr/>
                </p:nvCxnSpPr>
                <p:spPr>
                  <a:xfrm>
                    <a:off x="6500826" y="5000636"/>
                    <a:ext cx="428628" cy="285752"/>
                  </a:xfrm>
                  <a:prstGeom prst="bentConnector3">
                    <a:avLst>
                      <a:gd name="adj1" fmla="val 50000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Соединительная линия уступом 29"/>
                  <p:cNvCxnSpPr/>
                  <p:nvPr/>
                </p:nvCxnSpPr>
                <p:spPr>
                  <a:xfrm>
                    <a:off x="4357686" y="5000636"/>
                    <a:ext cx="428628" cy="285752"/>
                  </a:xfrm>
                  <a:prstGeom prst="bentConnector3">
                    <a:avLst>
                      <a:gd name="adj1" fmla="val 50000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5" name="Овал 34"/>
              <p:cNvSpPr/>
              <p:nvPr/>
            </p:nvSpPr>
            <p:spPr>
              <a:xfrm>
                <a:off x="7000892" y="4572008"/>
                <a:ext cx="428628" cy="500066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4857752" y="4572008"/>
                <a:ext cx="428628" cy="500066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cxnSp>
        <p:nvCxnSpPr>
          <p:cNvPr id="34" name="Прямая со стрелкой 33"/>
          <p:cNvCxnSpPr>
            <a:endCxn id="10" idx="2"/>
          </p:cNvCxnSpPr>
          <p:nvPr/>
        </p:nvCxnSpPr>
        <p:spPr>
          <a:xfrm rot="5400000" flipH="1" flipV="1">
            <a:off x="4557658" y="2766000"/>
            <a:ext cx="1214446" cy="9286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4500562" y="2786058"/>
            <a:ext cx="3286148" cy="121444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16200000" flipV="1">
            <a:off x="3321835" y="2821777"/>
            <a:ext cx="1214446" cy="1143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71471" y="857232"/>
            <a:ext cx="1038545" cy="10715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857752" y="902330"/>
            <a:ext cx="1033157" cy="107157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699792" y="4357694"/>
            <a:ext cx="1014952" cy="107157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Арка 4"/>
          <p:cNvSpPr/>
          <p:nvPr/>
        </p:nvSpPr>
        <p:spPr>
          <a:xfrm>
            <a:off x="428596" y="2000240"/>
            <a:ext cx="785818" cy="733663"/>
          </a:xfrm>
          <a:prstGeom prst="blockArc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2361555" y="2967335"/>
            <a:ext cx="1632178" cy="923330"/>
          </a:xfrm>
          <a:custGeom>
            <a:avLst/>
            <a:gdLst>
              <a:gd name="connsiteX0" fmla="*/ 0 w 1632178"/>
              <a:gd name="connsiteY0" fmla="*/ 0 h 923330"/>
              <a:gd name="connsiteX1" fmla="*/ 1632178 w 1632178"/>
              <a:gd name="connsiteY1" fmla="*/ 0 h 923330"/>
              <a:gd name="connsiteX2" fmla="*/ 1632178 w 1632178"/>
              <a:gd name="connsiteY2" fmla="*/ 923330 h 923330"/>
              <a:gd name="connsiteX3" fmla="*/ 0 w 1632178"/>
              <a:gd name="connsiteY3" fmla="*/ 923330 h 923330"/>
              <a:gd name="connsiteX4" fmla="*/ 0 w 1632178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2178" h="923330">
                <a:moveTo>
                  <a:pt x="0" y="0"/>
                </a:moveTo>
                <a:lnTo>
                  <a:pt x="1632178" y="0"/>
                </a:lnTo>
                <a:lnTo>
                  <a:pt x="1632178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642918"/>
            <a:ext cx="1467173" cy="16618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существительное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2000240"/>
            <a:ext cx="857256" cy="6429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Имя</a:t>
            </a:r>
            <a:r>
              <a:rPr lang="ru-RU" dirty="0"/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57422" y="714356"/>
            <a:ext cx="78581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Кто?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1500174"/>
            <a:ext cx="78581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Что?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1928794" y="1214422"/>
            <a:ext cx="357190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928794" y="1428736"/>
            <a:ext cx="347666" cy="2762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8" name="Picture 8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500042"/>
            <a:ext cx="832812" cy="714380"/>
          </a:xfrm>
          <a:prstGeom prst="rect">
            <a:avLst/>
          </a:prstGeom>
          <a:noFill/>
        </p:spPr>
      </p:pic>
      <p:pic>
        <p:nvPicPr>
          <p:cNvPr id="20494" name="Picture 14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27114" t="6886" r="28341" b="10480"/>
          <a:stretch>
            <a:fillRect/>
          </a:stretch>
        </p:blipFill>
        <p:spPr bwMode="auto">
          <a:xfrm>
            <a:off x="3143240" y="1357298"/>
            <a:ext cx="725370" cy="78581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214282" y="2500306"/>
            <a:ext cx="378621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Обозначает предмет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929190" y="2071678"/>
            <a:ext cx="827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Имя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643438" y="642919"/>
            <a:ext cx="1467173" cy="15716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прилагательное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786578" y="428604"/>
            <a:ext cx="1428760" cy="2000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Какой?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Какая?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Какое?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Какие?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6286512" y="857232"/>
            <a:ext cx="714380" cy="5715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6286512" y="1285860"/>
            <a:ext cx="714380" cy="1428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286512" y="1428736"/>
            <a:ext cx="714380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6286512" y="1428736"/>
            <a:ext cx="714380" cy="5715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4500562" y="2643182"/>
            <a:ext cx="378621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C000"/>
                </a:solidFill>
              </a:rPr>
              <a:t>Обозначает признак предмета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428860" y="5857892"/>
            <a:ext cx="378621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Обозначает действие предмета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571736" y="4143380"/>
            <a:ext cx="1467173" cy="15716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глагол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357686" y="4071942"/>
            <a:ext cx="2286016" cy="142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Что делать?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  Что сделать?</a:t>
            </a:r>
          </a:p>
        </p:txBody>
      </p:sp>
      <p:cxnSp>
        <p:nvCxnSpPr>
          <p:cNvPr id="45" name="Прямая со стрелкой 44"/>
          <p:cNvCxnSpPr/>
          <p:nvPr/>
        </p:nvCxnSpPr>
        <p:spPr>
          <a:xfrm flipV="1">
            <a:off x="3929058" y="4573596"/>
            <a:ext cx="714380" cy="2127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3929058" y="4786322"/>
            <a:ext cx="714380" cy="1428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107504" y="236757"/>
            <a:ext cx="4250182" cy="32147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4566478" y="250009"/>
            <a:ext cx="4250182" cy="32147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285984" y="3660276"/>
            <a:ext cx="4572032" cy="30718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Состав слова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1670107037_grizly-club-p-shablon-yezhika-dlya-podelki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214554"/>
            <a:ext cx="5625146" cy="3857652"/>
          </a:xfrm>
          <a:prstGeom prst="rect">
            <a:avLst/>
          </a:prstGeom>
          <a:noFill/>
        </p:spPr>
      </p:pic>
      <p:sp>
        <p:nvSpPr>
          <p:cNvPr id="15" name="Правая круглая скобка 14"/>
          <p:cNvSpPr/>
          <p:nvPr/>
        </p:nvSpPr>
        <p:spPr>
          <a:xfrm rot="5400000">
            <a:off x="4250528" y="3036092"/>
            <a:ext cx="642943" cy="3571900"/>
          </a:xfrm>
          <a:prstGeom prst="rightBracket">
            <a:avLst>
              <a:gd name="adj" fmla="val 50000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авая круглая скобка 15"/>
          <p:cNvSpPr/>
          <p:nvPr/>
        </p:nvSpPr>
        <p:spPr>
          <a:xfrm rot="16200000">
            <a:off x="4536281" y="3107529"/>
            <a:ext cx="500066" cy="2000264"/>
          </a:xfrm>
          <a:prstGeom prst="rightBracket">
            <a:avLst>
              <a:gd name="adj" fmla="val 50000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6250793" y="3964785"/>
            <a:ext cx="42862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5893603" y="3964785"/>
            <a:ext cx="42862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Группа 35"/>
          <p:cNvGrpSpPr/>
          <p:nvPr/>
        </p:nvGrpSpPr>
        <p:grpSpPr>
          <a:xfrm>
            <a:off x="2643174" y="3857629"/>
            <a:ext cx="1000132" cy="285751"/>
            <a:chOff x="1142976" y="4000504"/>
            <a:chExt cx="642942" cy="838528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>
              <a:off x="1142976" y="4000504"/>
              <a:ext cx="64294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6200000" flipH="1">
              <a:off x="1365289" y="4418403"/>
              <a:ext cx="828485" cy="127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Прямоугольник 39"/>
          <p:cNvSpPr/>
          <p:nvPr/>
        </p:nvSpPr>
        <p:spPr>
          <a:xfrm>
            <a:off x="7143768" y="4357694"/>
            <a:ext cx="500066" cy="50006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Порядок разбора слова по составу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4000" dirty="0" smtClean="0"/>
              <a:t>1</a:t>
            </a:r>
            <a:r>
              <a:rPr lang="ru-RU" sz="4000" dirty="0"/>
              <a:t>.</a:t>
            </a:r>
          </a:p>
          <a:p>
            <a:pPr marL="514350" indent="-514350">
              <a:buNone/>
            </a:pPr>
            <a:r>
              <a:rPr lang="ru-RU" sz="4000" dirty="0"/>
              <a:t>2.</a:t>
            </a:r>
          </a:p>
          <a:p>
            <a:pPr marL="514350" indent="-514350">
              <a:buNone/>
            </a:pPr>
            <a:r>
              <a:rPr lang="ru-RU" sz="4000" dirty="0"/>
              <a:t>3.</a:t>
            </a:r>
          </a:p>
          <a:p>
            <a:pPr marL="514350" indent="-514350">
              <a:buNone/>
            </a:pPr>
            <a:r>
              <a:rPr lang="ru-RU" sz="4000" dirty="0"/>
              <a:t>4.</a:t>
            </a:r>
          </a:p>
          <a:p>
            <a:pPr marL="514350" indent="-514350">
              <a:buNone/>
            </a:pPr>
            <a:r>
              <a:rPr lang="ru-RU" sz="4000" dirty="0"/>
              <a:t>5.</a:t>
            </a:r>
          </a:p>
          <a:p>
            <a:pPr marL="514350" indent="-514350">
              <a:buNone/>
            </a:pPr>
            <a:endParaRPr lang="ru-RU" sz="4000" dirty="0"/>
          </a:p>
          <a:p>
            <a:pPr marL="514350" indent="-514350">
              <a:buNone/>
            </a:pP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643050"/>
            <a:ext cx="500066" cy="500066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Левая круглая скобка 6"/>
          <p:cNvSpPr/>
          <p:nvPr/>
        </p:nvSpPr>
        <p:spPr>
          <a:xfrm rot="16200000">
            <a:off x="1821637" y="1893083"/>
            <a:ext cx="357190" cy="1714512"/>
          </a:xfrm>
          <a:prstGeom prst="leftBracket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ые круглые скобки 11"/>
          <p:cNvSpPr/>
          <p:nvPr/>
        </p:nvSpPr>
        <p:spPr>
          <a:xfrm rot="16200000">
            <a:off x="928662" y="3500438"/>
            <a:ext cx="1428760" cy="1000132"/>
          </a:xfrm>
          <a:prstGeom prst="bracketPair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928662" y="4286256"/>
            <a:ext cx="1428760" cy="12144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1142976" y="4071942"/>
            <a:ext cx="642942" cy="224344"/>
            <a:chOff x="1142976" y="4000504"/>
            <a:chExt cx="642942" cy="22434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1142976" y="4000504"/>
              <a:ext cx="642942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1665194" y="4116897"/>
              <a:ext cx="214314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Равнобедренный треугольник 26"/>
          <p:cNvSpPr/>
          <p:nvPr/>
        </p:nvSpPr>
        <p:spPr>
          <a:xfrm>
            <a:off x="1071538" y="4500570"/>
            <a:ext cx="642942" cy="571504"/>
          </a:xfrm>
          <a:prstGeom prst="triangl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000100" y="5000636"/>
            <a:ext cx="92869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2025-11-12_10-14-3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1" y="590550"/>
            <a:ext cx="5143537" cy="567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Цель - повысить качество образования.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  </a:t>
            </a:r>
            <a:r>
              <a:rPr lang="ru-RU" sz="3200" dirty="0" smtClean="0"/>
              <a:t>Для этого внедряются новые методы обучения и воспитания, образовательные технологии.</a:t>
            </a:r>
            <a:br>
              <a:rPr lang="ru-RU" sz="3200" dirty="0" smtClean="0"/>
            </a:br>
            <a:r>
              <a:rPr lang="ru-RU" sz="3200" dirty="0" smtClean="0"/>
              <a:t>Одной из таких технологий является </a:t>
            </a:r>
            <a:r>
              <a:rPr lang="ru-RU" sz="3200" b="1" dirty="0" smtClean="0">
                <a:solidFill>
                  <a:srgbClr val="FF0000"/>
                </a:solidFill>
              </a:rPr>
              <a:t>визуализация.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rgbClr val="FF0000"/>
                </a:solidFill>
              </a:rPr>
              <a:t>Актуальность</a:t>
            </a:r>
            <a:r>
              <a:rPr lang="ru-RU" sz="3200" b="1" dirty="0">
                <a:solidFill>
                  <a:srgbClr val="FF0000"/>
                </a:solidFill>
              </a:rPr>
              <a:t>: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/>
              <a:t>Абстрактные правила русского языка часто вызывают у детей затруднения. </a:t>
            </a:r>
            <a:br>
              <a:rPr lang="ru-RU" sz="3200" dirty="0"/>
            </a:br>
            <a:r>
              <a:rPr lang="ru-RU" sz="3200" b="1" dirty="0"/>
              <a:t>Визуализация</a:t>
            </a:r>
            <a:r>
              <a:rPr lang="ru-RU" sz="3200" dirty="0"/>
              <a:t>  помогает «увидеть» абстракцию</a:t>
            </a:r>
            <a:r>
              <a:rPr lang="ru-RU" sz="3200" dirty="0" smtClean="0"/>
              <a:t>, развить системное мышление, облегчить запоминание, </a:t>
            </a:r>
            <a:r>
              <a:rPr lang="ru-RU" sz="3200" dirty="0"/>
              <a:t>перевести сложное правило в доступный и запоминающийся образ.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Ментальная карта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(интеллект-карта) -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928802"/>
            <a:ext cx="6400800" cy="17526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технология изображения информации в графическом виде; инструмент, позволяющий эффективно структурировать информацию, мыслить, используя весь свой творческий потенциал</a:t>
            </a:r>
            <a:r>
              <a:rPr lang="ru-RU" sz="4000" dirty="0" smtClean="0"/>
              <a:t>.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881268" y="3275962"/>
            <a:ext cx="2000264" cy="1106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ГЛАГОЛ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33083" y="315209"/>
            <a:ext cx="1714512" cy="1185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Что делать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Что сделать</a:t>
            </a:r>
          </a:p>
        </p:txBody>
      </p:sp>
      <p:pic>
        <p:nvPicPr>
          <p:cNvPr id="1026" name="Picture 2" descr="Наклейка на авто Знак вопроса машину виниловая - матовая, глянцевая,  светоотражающая, магнитная, металлизирован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5667" y="544938"/>
            <a:ext cx="857256" cy="8572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215206" y="1635014"/>
            <a:ext cx="128588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Действие</a:t>
            </a:r>
            <a:r>
              <a:rPr lang="ru-RU" b="1" dirty="0"/>
              <a:t> </a:t>
            </a:r>
          </a:p>
        </p:txBody>
      </p:sp>
      <p:pic>
        <p:nvPicPr>
          <p:cNvPr id="1030" name="Picture 6" descr="бегун на прозрачном фоне 28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2054226"/>
            <a:ext cx="666753" cy="94614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77993" y="4586658"/>
            <a:ext cx="1419383" cy="1142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Изменяется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по числам </a:t>
            </a:r>
          </a:p>
        </p:txBody>
      </p:sp>
      <p:pic>
        <p:nvPicPr>
          <p:cNvPr id="11" name="Picture 6" descr="бегун на прозрачном фоне 28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7734" y="5330700"/>
            <a:ext cx="666753" cy="500065"/>
          </a:xfrm>
          <a:prstGeom prst="rect">
            <a:avLst/>
          </a:prstGeom>
          <a:noFill/>
        </p:spPr>
      </p:pic>
      <p:pic>
        <p:nvPicPr>
          <p:cNvPr id="12" name="Picture 6" descr="бегун на прозрачном фоне 28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2663" y="5407597"/>
            <a:ext cx="666753" cy="500065"/>
          </a:xfrm>
          <a:prstGeom prst="rect">
            <a:avLst/>
          </a:prstGeom>
          <a:noFill/>
        </p:spPr>
      </p:pic>
      <p:pic>
        <p:nvPicPr>
          <p:cNvPr id="14" name="Picture 6" descr="бегун на прозрачном фоне 28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5550" y="5432593"/>
            <a:ext cx="666753" cy="50006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460507" y="153084"/>
            <a:ext cx="1857388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Изменяется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по временам</a:t>
            </a:r>
          </a:p>
        </p:txBody>
      </p:sp>
      <p:pic>
        <p:nvPicPr>
          <p:cNvPr id="1036" name="Picture 12" descr="20 фото Москвы начала прошлого века"/>
          <p:cNvPicPr>
            <a:picLocks noChangeAspect="1" noChangeArrowheads="1"/>
          </p:cNvPicPr>
          <p:nvPr/>
        </p:nvPicPr>
        <p:blipFill>
          <a:blip r:embed="rId4" cstate="print"/>
          <a:srcRect l="16675" r="4112" b="17647"/>
          <a:stretch>
            <a:fillRect/>
          </a:stretch>
        </p:blipFill>
        <p:spPr bwMode="auto">
          <a:xfrm>
            <a:off x="642910" y="1571612"/>
            <a:ext cx="1454275" cy="1071570"/>
          </a:xfrm>
          <a:prstGeom prst="rect">
            <a:avLst/>
          </a:prstGeom>
          <a:noFill/>
        </p:spPr>
      </p:pic>
      <p:pic>
        <p:nvPicPr>
          <p:cNvPr id="1038" name="Picture 14" descr="Машины и улица (43 фото) - красивые картинки и HD фото"/>
          <p:cNvPicPr>
            <a:picLocks noChangeAspect="1" noChangeArrowheads="1"/>
          </p:cNvPicPr>
          <p:nvPr/>
        </p:nvPicPr>
        <p:blipFill>
          <a:blip r:embed="rId5" cstate="print"/>
          <a:srcRect l="28283" r="25276" b="30435"/>
          <a:stretch>
            <a:fillRect/>
          </a:stretch>
        </p:blipFill>
        <p:spPr bwMode="auto">
          <a:xfrm>
            <a:off x="2214546" y="1571612"/>
            <a:ext cx="1290349" cy="1071570"/>
          </a:xfrm>
          <a:prstGeom prst="rect">
            <a:avLst/>
          </a:prstGeom>
          <a:noFill/>
        </p:spPr>
      </p:pic>
      <p:pic>
        <p:nvPicPr>
          <p:cNvPr id="1042" name="Picture 18" descr="Мир будущего, улица, дымка, машины космического дизайна, летающие машины, в  кадре люди, человек с собакой, …» — картинка создана в Шедеврум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1571612"/>
            <a:ext cx="1071570" cy="107157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3258979" y="2916093"/>
            <a:ext cx="1571636" cy="1822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Изменяется </a:t>
            </a:r>
            <a:r>
              <a:rPr lang="ru-RU" dirty="0">
                <a:solidFill>
                  <a:schemeClr val="tx1"/>
                </a:solidFill>
              </a:rPr>
              <a:t>по лицам и числам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(спряжение)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14348" y="3071810"/>
            <a:ext cx="1357322" cy="92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Ед.ч. </a:t>
            </a:r>
            <a:r>
              <a:rPr lang="ru-RU" dirty="0">
                <a:solidFill>
                  <a:srgbClr val="00B050"/>
                </a:solidFill>
              </a:rPr>
              <a:t>изменяется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по родам</a:t>
            </a:r>
          </a:p>
        </p:txBody>
      </p:sp>
      <p:pic>
        <p:nvPicPr>
          <p:cNvPr id="1046" name="Picture 22" descr="человек на прозрачном фоне 30 фот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-285786" y="3714752"/>
            <a:ext cx="1214449" cy="2052964"/>
          </a:xfrm>
          <a:prstGeom prst="rect">
            <a:avLst/>
          </a:prstGeom>
          <a:noFill/>
        </p:spPr>
      </p:pic>
      <p:pic>
        <p:nvPicPr>
          <p:cNvPr id="1062" name="Picture 38" descr="Picture backgrou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4143380"/>
            <a:ext cx="1714480" cy="1714480"/>
          </a:xfrm>
          <a:prstGeom prst="rect">
            <a:avLst/>
          </a:prstGeom>
          <a:noFill/>
        </p:spPr>
      </p:pic>
      <p:sp>
        <p:nvSpPr>
          <p:cNvPr id="1066" name="AutoShape 42" descr="Деревья PNG фото, изображения деревьев в формате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8" name="AutoShape 44" descr="Деревья PNG фото, изображения деревьев в формате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70" name="Picture 46" descr="деревья мультяшные на прозрачном фоне 29 фото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00232" y="3786190"/>
            <a:ext cx="722318" cy="1857388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1928794" y="5572140"/>
            <a:ext cx="857256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стояло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000100" y="5857892"/>
            <a:ext cx="857256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стояла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0" y="5643578"/>
            <a:ext cx="71434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стоял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42910" y="5786454"/>
            <a:ext cx="142876" cy="214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571736" y="5786454"/>
            <a:ext cx="142876" cy="214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643042" y="6072206"/>
            <a:ext cx="142876" cy="214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 стрелкой 43"/>
          <p:cNvCxnSpPr>
            <a:cxnSpLocks/>
          </p:cNvCxnSpPr>
          <p:nvPr/>
        </p:nvCxnSpPr>
        <p:spPr>
          <a:xfrm rot="5400000" flipH="1" flipV="1">
            <a:off x="5870744" y="2275037"/>
            <a:ext cx="200026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cxnSpLocks/>
          </p:cNvCxnSpPr>
          <p:nvPr/>
        </p:nvCxnSpPr>
        <p:spPr>
          <a:xfrm flipH="1">
            <a:off x="5597092" y="4393414"/>
            <a:ext cx="933119" cy="442089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cxnSpLocks/>
          </p:cNvCxnSpPr>
          <p:nvPr/>
        </p:nvCxnSpPr>
        <p:spPr>
          <a:xfrm>
            <a:off x="3489400" y="3107546"/>
            <a:ext cx="528972" cy="160727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Левая фигурная скобка 55"/>
          <p:cNvSpPr/>
          <p:nvPr/>
        </p:nvSpPr>
        <p:spPr>
          <a:xfrm rot="16200000">
            <a:off x="3203648" y="1500190"/>
            <a:ext cx="571504" cy="2643206"/>
          </a:xfrm>
          <a:prstGeom prst="leftBrac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9" name="Прямая со стрелкой 58"/>
          <p:cNvCxnSpPr/>
          <p:nvPr/>
        </p:nvCxnSpPr>
        <p:spPr>
          <a:xfrm rot="5400000">
            <a:off x="1071538" y="2928934"/>
            <a:ext cx="571504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hape 62"/>
          <p:cNvCxnSpPr>
            <a:cxnSpLocks/>
          </p:cNvCxnSpPr>
          <p:nvPr/>
        </p:nvCxnSpPr>
        <p:spPr>
          <a:xfrm>
            <a:off x="7333567" y="1049693"/>
            <a:ext cx="571504" cy="642942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hape 86"/>
          <p:cNvCxnSpPr>
            <a:cxnSpLocks/>
          </p:cNvCxnSpPr>
          <p:nvPr/>
        </p:nvCxnSpPr>
        <p:spPr>
          <a:xfrm rot="10800000">
            <a:off x="3011602" y="739793"/>
            <a:ext cx="3560665" cy="2528481"/>
          </a:xfrm>
          <a:prstGeom prst="curvedConnector3">
            <a:avLst>
              <a:gd name="adj1" fmla="val 28413"/>
            </a:avLst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="" xmlns:a16="http://schemas.microsoft.com/office/drawing/2014/main" id="{A9F086DE-4322-4F54-BC08-20EFF81D7DA0}"/>
              </a:ext>
            </a:extLst>
          </p:cNvPr>
          <p:cNvCxnSpPr>
            <a:cxnSpLocks/>
            <a:endCxn id="1036" idx="0"/>
          </p:cNvCxnSpPr>
          <p:nvPr/>
        </p:nvCxnSpPr>
        <p:spPr>
          <a:xfrm flipH="1">
            <a:off x="1370048" y="1046091"/>
            <a:ext cx="1201688" cy="525521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="" xmlns:a16="http://schemas.microsoft.com/office/drawing/2014/main" id="{0965E598-AD77-431D-92B0-19513EA0DE2E}"/>
              </a:ext>
            </a:extLst>
          </p:cNvPr>
          <p:cNvCxnSpPr>
            <a:cxnSpLocks/>
            <a:endCxn id="1038" idx="0"/>
          </p:cNvCxnSpPr>
          <p:nvPr/>
        </p:nvCxnSpPr>
        <p:spPr>
          <a:xfrm>
            <a:off x="2551666" y="1006643"/>
            <a:ext cx="308055" cy="564969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="" xmlns:a16="http://schemas.microsoft.com/office/drawing/2014/main" id="{2192A1CB-3959-4F02-9EAC-D1AB3CB984F8}"/>
              </a:ext>
            </a:extLst>
          </p:cNvPr>
          <p:cNvCxnSpPr>
            <a:cxnSpLocks/>
            <a:endCxn id="1042" idx="0"/>
          </p:cNvCxnSpPr>
          <p:nvPr/>
        </p:nvCxnSpPr>
        <p:spPr>
          <a:xfrm>
            <a:off x="2570922" y="1046922"/>
            <a:ext cx="1608169" cy="52469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820AEEC6-C49E-4C66-BD33-677407955DFD}"/>
              </a:ext>
            </a:extLst>
          </p:cNvPr>
          <p:cNvSpPr txBox="1"/>
          <p:nvPr/>
        </p:nvSpPr>
        <p:spPr>
          <a:xfrm>
            <a:off x="7059776" y="4761061"/>
            <a:ext cx="20002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Начальная форма: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Неопределенная форма </a:t>
            </a:r>
          </a:p>
          <a:p>
            <a:pPr algn="ctr"/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(суффиксы</a:t>
            </a:r>
          </a:p>
          <a:p>
            <a:pPr algn="ctr"/>
            <a:r>
              <a:rPr lang="ru-R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</a:t>
            </a:r>
            <a:r>
              <a:rPr lang="ru-RU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ть</a:t>
            </a:r>
            <a:r>
              <a:rPr lang="ru-R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-</a:t>
            </a:r>
            <a:r>
              <a:rPr lang="ru-RU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ти</a:t>
            </a:r>
            <a:r>
              <a:rPr lang="ru-R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чь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7" name="Прямая со стрелкой 46">
            <a:extLst>
              <a:ext uri="{FF2B5EF4-FFF2-40B4-BE49-F238E27FC236}">
                <a16:creationId xmlns="" xmlns:a16="http://schemas.microsoft.com/office/drawing/2014/main" id="{B70FA82E-CF31-4B24-9D0A-992E7EE7F41E}"/>
              </a:ext>
            </a:extLst>
          </p:cNvPr>
          <p:cNvCxnSpPr>
            <a:cxnSpLocks/>
          </p:cNvCxnSpPr>
          <p:nvPr/>
        </p:nvCxnSpPr>
        <p:spPr>
          <a:xfrm>
            <a:off x="7336026" y="4393414"/>
            <a:ext cx="536263" cy="398953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Имитационная игра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2214554"/>
            <a:ext cx="6400800" cy="3357586"/>
          </a:xfrm>
        </p:spPr>
        <p:txBody>
          <a:bodyPr>
            <a:normAutofit fontScale="92500" lnSpcReduction="2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Русский язык 4 класс</a:t>
            </a:r>
          </a:p>
          <a:p>
            <a:r>
              <a:rPr lang="ru-RU" sz="4000" b="1" dirty="0" smtClean="0">
                <a:solidFill>
                  <a:schemeClr val="tx1"/>
                </a:solidFill>
              </a:rPr>
              <a:t> (1 часть)</a:t>
            </a:r>
          </a:p>
          <a:p>
            <a:r>
              <a:rPr lang="ru-RU" sz="4000" b="1" dirty="0" smtClean="0">
                <a:solidFill>
                  <a:schemeClr val="tx1"/>
                </a:solidFill>
              </a:rPr>
              <a:t>Составление ментальной карты по картине </a:t>
            </a:r>
          </a:p>
          <a:p>
            <a:r>
              <a:rPr lang="ru-RU" sz="4000" b="1" dirty="0" smtClean="0">
                <a:solidFill>
                  <a:schemeClr val="tx1"/>
                </a:solidFill>
              </a:rPr>
              <a:t>Аркадия </a:t>
            </a:r>
            <a:r>
              <a:rPr lang="ru-RU" sz="4000" b="1" dirty="0" err="1" smtClean="0">
                <a:solidFill>
                  <a:schemeClr val="tx1"/>
                </a:solidFill>
              </a:rPr>
              <a:t>Пластова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4000" b="1" dirty="0" smtClean="0">
                <a:solidFill>
                  <a:schemeClr val="tx1"/>
                </a:solidFill>
              </a:rPr>
              <a:t>«Первый снег»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cs typeface="Times New Roman" panose="02020603050405020304" pitchFamily="18" charset="0"/>
              </a:rPr>
              <a:t>А. Пластов «Первый снег»</a:t>
            </a:r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="" xmlns:a16="http://schemas.microsoft.com/office/drawing/2014/main" id="{7355DA36-05F7-41AC-AF3F-EFBD16DAD9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1891506"/>
            <a:ext cx="3143250" cy="394335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ECD9FB-EBF2-43FC-A4C4-DC82C76EC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99" y="0"/>
            <a:ext cx="7523113" cy="1129909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Ментальная карта </a:t>
            </a:r>
            <a:r>
              <a:rPr lang="ru-RU" sz="3200" dirty="0">
                <a:latin typeface="+mn-lt"/>
                <a:cs typeface="Times New Roman" panose="02020603050405020304" pitchFamily="18" charset="0"/>
              </a:rPr>
              <a:t>по картине </a:t>
            </a:r>
            <a:br>
              <a:rPr lang="ru-RU" sz="3200" dirty="0">
                <a:latin typeface="+mn-lt"/>
                <a:cs typeface="Times New Roman" panose="02020603050405020304" pitchFamily="18" charset="0"/>
              </a:rPr>
            </a:br>
            <a:r>
              <a:rPr lang="ru-RU" sz="3200" dirty="0">
                <a:latin typeface="+mn-lt"/>
                <a:cs typeface="Times New Roman" panose="02020603050405020304" pitchFamily="18" charset="0"/>
              </a:rPr>
              <a:t>А. </a:t>
            </a:r>
            <a:r>
              <a:rPr lang="ru-RU" sz="3200" dirty="0" err="1">
                <a:latin typeface="+mn-lt"/>
                <a:cs typeface="Times New Roman" panose="02020603050405020304" pitchFamily="18" charset="0"/>
              </a:rPr>
              <a:t>Пластова</a:t>
            </a:r>
            <a:r>
              <a:rPr lang="ru-RU" sz="3200" dirty="0">
                <a:latin typeface="+mn-lt"/>
                <a:cs typeface="Times New Roman" panose="02020603050405020304" pitchFamily="18" charset="0"/>
              </a:rPr>
              <a:t> «Первый снег»</a:t>
            </a:r>
            <a:br>
              <a:rPr lang="ru-RU" sz="3200" dirty="0">
                <a:latin typeface="+mn-lt"/>
                <a:cs typeface="Times New Roman" panose="02020603050405020304" pitchFamily="18" charset="0"/>
              </a:rPr>
            </a:br>
            <a:endParaRPr lang="ru-RU" sz="32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="" xmlns:a16="http://schemas.microsoft.com/office/drawing/2014/main" id="{F09875C7-DE9C-4249-B601-AD78BE61C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9383" y="6003738"/>
            <a:ext cx="4248150" cy="656374"/>
          </a:xfrm>
        </p:spPr>
        <p:txBody>
          <a:bodyPr/>
          <a:lstStyle/>
          <a:p>
            <a:r>
              <a:rPr lang="ru-RU" b="1" dirty="0">
                <a:solidFill>
                  <a:srgbClr val="00B0F0"/>
                </a:solidFill>
              </a:rPr>
              <a:t>Эмоциональная атмосфера картины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355DA36-05F7-41AC-AF3F-EFBD16DAD9B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332" y="1191475"/>
            <a:ext cx="4248150" cy="4691062"/>
          </a:xfrm>
        </p:spPr>
      </p:pic>
      <p:cxnSp>
        <p:nvCxnSpPr>
          <p:cNvPr id="6" name="Прямая со стрелкой 5">
            <a:extLst>
              <a:ext uri="{FF2B5EF4-FFF2-40B4-BE49-F238E27FC236}">
                <a16:creationId xmlns="" xmlns:a16="http://schemas.microsoft.com/office/drawing/2014/main" id="{10EE9B9D-F717-4E71-8170-CE6A7AB0D83F}"/>
              </a:ext>
            </a:extLst>
          </p:cNvPr>
          <p:cNvCxnSpPr>
            <a:cxnSpLocks/>
          </p:cNvCxnSpPr>
          <p:nvPr/>
        </p:nvCxnSpPr>
        <p:spPr>
          <a:xfrm flipH="1" flipV="1">
            <a:off x="5220072" y="5896366"/>
            <a:ext cx="792088" cy="412954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6E52F7B9-CC0E-49ED-9CCF-F2D25BA6823E}"/>
              </a:ext>
            </a:extLst>
          </p:cNvPr>
          <p:cNvCxnSpPr>
            <a:cxnSpLocks/>
          </p:cNvCxnSpPr>
          <p:nvPr/>
        </p:nvCxnSpPr>
        <p:spPr>
          <a:xfrm flipH="1" flipV="1">
            <a:off x="6084169" y="3857267"/>
            <a:ext cx="1942155" cy="1975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="" xmlns:a16="http://schemas.microsoft.com/office/drawing/2014/main" id="{91CAE7D2-DA42-466E-B4BD-112472FBF4CF}"/>
              </a:ext>
            </a:extLst>
          </p:cNvPr>
          <p:cNvCxnSpPr>
            <a:cxnSpLocks/>
          </p:cNvCxnSpPr>
          <p:nvPr/>
        </p:nvCxnSpPr>
        <p:spPr>
          <a:xfrm>
            <a:off x="1566452" y="1364984"/>
            <a:ext cx="2069444" cy="86044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631F53A5-8AA7-4F93-B6FF-42D1F2C6F18C}"/>
              </a:ext>
            </a:extLst>
          </p:cNvPr>
          <p:cNvCxnSpPr>
            <a:cxnSpLocks/>
          </p:cNvCxnSpPr>
          <p:nvPr/>
        </p:nvCxnSpPr>
        <p:spPr>
          <a:xfrm>
            <a:off x="1618114" y="3926050"/>
            <a:ext cx="1055578" cy="197545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="" xmlns:a16="http://schemas.microsoft.com/office/drawing/2014/main" id="{4E1FB9EB-A414-44C1-971D-DF110352D22B}"/>
              </a:ext>
            </a:extLst>
          </p:cNvPr>
          <p:cNvCxnSpPr>
            <a:cxnSpLocks/>
          </p:cNvCxnSpPr>
          <p:nvPr/>
        </p:nvCxnSpPr>
        <p:spPr>
          <a:xfrm>
            <a:off x="1618112" y="2729964"/>
            <a:ext cx="1811664" cy="41100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967D3561-85A2-430D-A9D9-8E3FD75BA150}"/>
              </a:ext>
            </a:extLst>
          </p:cNvPr>
          <p:cNvCxnSpPr>
            <a:cxnSpLocks/>
          </p:cNvCxnSpPr>
          <p:nvPr/>
        </p:nvCxnSpPr>
        <p:spPr>
          <a:xfrm flipH="1">
            <a:off x="5580112" y="1969050"/>
            <a:ext cx="2446212" cy="512765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03480B5-97E8-4F91-98DA-369F78245133}"/>
              </a:ext>
            </a:extLst>
          </p:cNvPr>
          <p:cNvSpPr txBox="1"/>
          <p:nvPr/>
        </p:nvSpPr>
        <p:spPr>
          <a:xfrm>
            <a:off x="7841446" y="1692051"/>
            <a:ext cx="979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 Дом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37E49F5-DCF8-41AC-B819-E129C8044375}"/>
              </a:ext>
            </a:extLst>
          </p:cNvPr>
          <p:cNvSpPr txBox="1"/>
          <p:nvPr/>
        </p:nvSpPr>
        <p:spPr>
          <a:xfrm>
            <a:off x="8026324" y="3501008"/>
            <a:ext cx="11176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2800" dirty="0">
                <a:solidFill>
                  <a:srgbClr val="FF0000"/>
                </a:solidFill>
              </a:rPr>
              <a:t>Дети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5F8336D-B28C-478C-97C3-D4512F8BBDC3}"/>
              </a:ext>
            </a:extLst>
          </p:cNvPr>
          <p:cNvSpPr txBox="1"/>
          <p:nvPr/>
        </p:nvSpPr>
        <p:spPr>
          <a:xfrm>
            <a:off x="218272" y="1014491"/>
            <a:ext cx="139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Береза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FA6D632-D0F6-4D8E-8ECD-406E9A457E93}"/>
              </a:ext>
            </a:extLst>
          </p:cNvPr>
          <p:cNvSpPr txBox="1"/>
          <p:nvPr/>
        </p:nvSpPr>
        <p:spPr>
          <a:xfrm>
            <a:off x="316777" y="3501008"/>
            <a:ext cx="1301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Ворона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7B4F1B4-0BE2-4FAF-85A8-2ECE62195606}"/>
              </a:ext>
            </a:extLst>
          </p:cNvPr>
          <p:cNvSpPr txBox="1"/>
          <p:nvPr/>
        </p:nvSpPr>
        <p:spPr>
          <a:xfrm>
            <a:off x="0" y="2230963"/>
            <a:ext cx="2555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B050"/>
                </a:solidFill>
              </a:rPr>
              <a:t>Деревенские дома</a:t>
            </a:r>
          </a:p>
        </p:txBody>
      </p:sp>
    </p:spTree>
    <p:extLst>
      <p:ext uri="{BB962C8B-B14F-4D97-AF65-F5344CB8AC3E}">
        <p14:creationId xmlns="" xmlns:p14="http://schemas.microsoft.com/office/powerpoint/2010/main" val="35006172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0E7EDA-FC47-435E-B82C-28DE03ABA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8418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Сочинение по картине </a:t>
            </a:r>
            <a:r>
              <a:rPr lang="ru-RU" sz="4400" dirty="0">
                <a:latin typeface="+mn-lt"/>
                <a:cs typeface="Times New Roman" panose="02020603050405020304" pitchFamily="18" charset="0"/>
              </a:rPr>
              <a:t>А. </a:t>
            </a:r>
            <a:r>
              <a:rPr lang="ru-RU" sz="4400" dirty="0" err="1">
                <a:latin typeface="+mn-lt"/>
                <a:cs typeface="Times New Roman" panose="02020603050405020304" pitchFamily="18" charset="0"/>
              </a:rPr>
              <a:t>Пластова</a:t>
            </a:r>
            <a:r>
              <a:rPr lang="ru-RU" sz="4400" dirty="0">
                <a:latin typeface="+mn-lt"/>
                <a:cs typeface="Times New Roman" panose="02020603050405020304" pitchFamily="18" charset="0"/>
              </a:rPr>
              <a:t> «Первый снег»</a:t>
            </a:r>
            <a:br>
              <a:rPr lang="ru-RU" sz="4400" dirty="0">
                <a:latin typeface="+mn-lt"/>
                <a:cs typeface="Times New Roman" panose="02020603050405020304" pitchFamily="18" charset="0"/>
              </a:rPr>
            </a:br>
            <a:r>
              <a:rPr lang="ru-RU" dirty="0"/>
              <a:t> 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CFBDEF9-2F59-42A7-911C-143DBEB458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432048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План.</a:t>
            </a:r>
          </a:p>
          <a:p>
            <a:pPr marL="514350" indent="-514350" algn="l">
              <a:buAutoNum type="arabicPeriod"/>
            </a:pPr>
            <a:r>
              <a:rPr lang="ru-RU" dirty="0">
                <a:solidFill>
                  <a:srgbClr val="0070C0"/>
                </a:solidFill>
              </a:rPr>
              <a:t>Вступление</a:t>
            </a:r>
          </a:p>
          <a:p>
            <a:pPr marL="514350" indent="-514350" algn="l">
              <a:buAutoNum type="arabicPeriod"/>
            </a:pPr>
            <a:r>
              <a:rPr lang="ru-RU" dirty="0">
                <a:solidFill>
                  <a:srgbClr val="FF0000"/>
                </a:solidFill>
              </a:rPr>
              <a:t>Дети</a:t>
            </a:r>
          </a:p>
          <a:p>
            <a:pPr marL="514350" indent="-514350" algn="l">
              <a:buAutoNum type="arabicPeriod"/>
            </a:pPr>
            <a:r>
              <a:rPr lang="ru-RU" dirty="0">
                <a:solidFill>
                  <a:srgbClr val="FFC000"/>
                </a:solidFill>
              </a:rPr>
              <a:t>Дом</a:t>
            </a:r>
          </a:p>
          <a:p>
            <a:pPr marL="514350" indent="-514350" algn="l">
              <a:buAutoNum type="arabicPeriod"/>
            </a:pPr>
            <a:r>
              <a:rPr lang="ru-RU" dirty="0">
                <a:solidFill>
                  <a:srgbClr val="FFC000"/>
                </a:solidFill>
              </a:rPr>
              <a:t>Береза</a:t>
            </a:r>
          </a:p>
          <a:p>
            <a:pPr marL="514350" indent="-514350" algn="l">
              <a:buAutoNum type="arabicPeriod"/>
            </a:pPr>
            <a:r>
              <a:rPr lang="ru-RU" dirty="0">
                <a:solidFill>
                  <a:srgbClr val="FFC000"/>
                </a:solidFill>
              </a:rPr>
              <a:t>Ворона</a:t>
            </a:r>
          </a:p>
          <a:p>
            <a:pPr marL="514350" indent="-514350" algn="l">
              <a:buAutoNum type="arabicPeriod"/>
            </a:pPr>
            <a:r>
              <a:rPr lang="ru-RU" dirty="0">
                <a:solidFill>
                  <a:srgbClr val="00B050"/>
                </a:solidFill>
              </a:rPr>
              <a:t>Деревенские дома</a:t>
            </a:r>
          </a:p>
          <a:p>
            <a:pPr marL="514350" indent="-514350" algn="l">
              <a:buAutoNum type="arabicPeriod"/>
            </a:pPr>
            <a:r>
              <a:rPr lang="ru-RU" dirty="0">
                <a:solidFill>
                  <a:srgbClr val="0070C0"/>
                </a:solidFill>
              </a:rPr>
              <a:t>Мое отношение к картине</a:t>
            </a:r>
          </a:p>
          <a:p>
            <a:pPr marL="514350" indent="-514350" algn="l">
              <a:buAutoNum type="arabicPeriod"/>
            </a:pPr>
            <a:endParaRPr lang="ru-RU" dirty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143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Моделирование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r>
              <a:rPr lang="ru-RU" sz="4000" b="1" dirty="0" smtClean="0"/>
              <a:t>Русский язык 3 класс</a:t>
            </a:r>
          </a:p>
          <a:p>
            <a:pPr algn="ctr">
              <a:buNone/>
            </a:pPr>
            <a:r>
              <a:rPr lang="ru-RU" sz="4000" b="1" dirty="0" smtClean="0"/>
              <a:t>Ментальная карта </a:t>
            </a:r>
            <a:r>
              <a:rPr lang="ru-RU" sz="4000" b="1" dirty="0" smtClean="0">
                <a:cs typeface="Times New Roman" panose="02020603050405020304" pitchFamily="18" charset="0"/>
              </a:rPr>
              <a:t>по картине </a:t>
            </a:r>
          </a:p>
          <a:p>
            <a:pPr algn="ctr">
              <a:buNone/>
            </a:pPr>
            <a:r>
              <a:rPr lang="ru-RU" sz="4000" b="1" dirty="0" smtClean="0">
                <a:cs typeface="Times New Roman" panose="02020603050405020304" pitchFamily="18" charset="0"/>
              </a:rPr>
              <a:t>К.Е. Маковского</a:t>
            </a:r>
          </a:p>
          <a:p>
            <a:pPr algn="ctr">
              <a:buNone/>
            </a:pPr>
            <a:r>
              <a:rPr lang="ru-RU" sz="4000" b="1" dirty="0" smtClean="0">
                <a:cs typeface="Times New Roman" panose="02020603050405020304" pitchFamily="18" charset="0"/>
              </a:rPr>
              <a:t> «Дети, бегущие от грозы»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071810"/>
            <a:ext cx="35719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Ментальная карта </a:t>
            </a:r>
            <a:r>
              <a:rPr lang="ru-RU" sz="3600" b="1" dirty="0">
                <a:latin typeface="+mn-lt"/>
                <a:cs typeface="Times New Roman" panose="02020603050405020304" pitchFamily="18" charset="0"/>
              </a:rPr>
              <a:t>по картине К.Е. Маковского «Дети, бегущие от грозы» 3 класс (с.20 упр.27</a:t>
            </a:r>
            <a:r>
              <a:rPr lang="ru-RU" sz="3600" b="1" dirty="0">
                <a:latin typeface="+mn-lt"/>
              </a:rPr>
              <a:t>)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48" y="500042"/>
            <a:ext cx="4381714" cy="5786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cs typeface="Times New Roman" panose="02020603050405020304" pitchFamily="18" charset="0"/>
              </a:rPr>
              <a:t>«Дети, бегущие от грозы»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1357298"/>
            <a:ext cx="3357586" cy="5072098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rot="10800000" flipV="1">
            <a:off x="4929190" y="1357298"/>
            <a:ext cx="1857388" cy="13430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5286380" y="3500438"/>
            <a:ext cx="1857388" cy="134302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428728" y="4500570"/>
            <a:ext cx="2857520" cy="170021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428728" y="1357298"/>
            <a:ext cx="2000264" cy="141446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09B9FA-BA59-4189-B09F-4BDFCE278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  <a:r>
              <a:rPr lang="ru-RU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5451B8C-7706-41D1-8ED8-921C80FE2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971" y="1052736"/>
            <a:ext cx="8229600" cy="511256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этих приемов дает измеримые результаты: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Улучшение понимания:</a:t>
            </a:r>
            <a:r>
              <a:rPr lang="ru-RU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Сложные грамматические категории становятся осязаемыми.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Долгосрочное запоминание:</a:t>
            </a:r>
            <a:r>
              <a:rPr lang="ru-RU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Образы работают как "якоря" памяти.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УУД:</a:t>
            </a:r>
            <a:r>
              <a:rPr lang="ru-RU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Дети учатся систематизировать, классифицировать информацию, работать с моделями.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мотивации:</a:t>
            </a:r>
            <a:r>
              <a:rPr lang="ru-RU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Урок становится интереснее и нагляднее.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1276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29600" cy="2714644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Основные приемы визуализации в моей работе 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428868"/>
            <a:ext cx="8229600" cy="5983311"/>
          </a:xfrm>
        </p:spPr>
        <p:txBody>
          <a:bodyPr/>
          <a:lstStyle/>
          <a:p>
            <a:endParaRPr lang="ru-RU" sz="4800" dirty="0" smtClean="0"/>
          </a:p>
          <a:p>
            <a:r>
              <a:rPr lang="ru-RU" sz="4800" dirty="0" smtClean="0"/>
              <a:t>Ассоциации и </a:t>
            </a:r>
            <a:r>
              <a:rPr lang="ru-RU" sz="4800" dirty="0" err="1" smtClean="0"/>
              <a:t>инфографика</a:t>
            </a:r>
            <a:endParaRPr lang="ru-RU" sz="4800" dirty="0"/>
          </a:p>
          <a:p>
            <a:r>
              <a:rPr lang="ru-RU" sz="4800" dirty="0" smtClean="0"/>
              <a:t>Ментальные </a:t>
            </a:r>
            <a:r>
              <a:rPr lang="ru-RU" sz="4800" dirty="0"/>
              <a:t>карты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33686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Ассоциация</a:t>
            </a:r>
            <a:r>
              <a:rPr lang="ru-RU" dirty="0" smtClean="0"/>
              <a:t> -это связь в нашей памяти, когда </a:t>
            </a:r>
            <a:r>
              <a:rPr lang="ru-RU" dirty="0" smtClean="0">
                <a:solidFill>
                  <a:srgbClr val="FF0000"/>
                </a:solidFill>
              </a:rPr>
              <a:t>одно</a:t>
            </a:r>
            <a:r>
              <a:rPr lang="ru-RU" dirty="0" smtClean="0"/>
              <a:t> слово, образ или событие </a:t>
            </a:r>
            <a:r>
              <a:rPr lang="ru-RU" dirty="0" smtClean="0">
                <a:solidFill>
                  <a:srgbClr val="FF0000"/>
                </a:solidFill>
              </a:rPr>
              <a:t>автоматически</a:t>
            </a:r>
            <a:r>
              <a:rPr lang="ru-RU" dirty="0" smtClean="0"/>
              <a:t> вызывает </a:t>
            </a:r>
            <a:br>
              <a:rPr lang="ru-RU" dirty="0" smtClean="0"/>
            </a:br>
            <a:r>
              <a:rPr lang="ru-RU" dirty="0" smtClean="0"/>
              <a:t>в мышлении </a:t>
            </a:r>
            <a:r>
              <a:rPr lang="ru-RU" dirty="0" smtClean="0">
                <a:solidFill>
                  <a:srgbClr val="FF0000"/>
                </a:solidFill>
              </a:rPr>
              <a:t>другое</a:t>
            </a:r>
            <a:r>
              <a:rPr lang="ru-RU" dirty="0" smtClean="0"/>
              <a:t>, связанное с ним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876"/>
            <a:ext cx="8229600" cy="278608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sz="4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000" dirty="0" err="1" smtClean="0">
                <a:solidFill>
                  <a:srgbClr val="FF0000"/>
                </a:solidFill>
              </a:rPr>
              <a:t>Инфографика</a:t>
            </a:r>
            <a:r>
              <a:rPr lang="ru-RU" sz="4000" dirty="0" smtClean="0"/>
              <a:t> — это визуальный способ передачи информации с помощью графических элементов</a:t>
            </a:r>
          </a:p>
          <a:p>
            <a:pPr algn="ctr">
              <a:buNone/>
            </a:pPr>
            <a:r>
              <a:rPr lang="ru-RU" sz="4000" dirty="0" smtClean="0"/>
              <a:t> (схем, таблиц, диаграмм)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4000" dirty="0" smtClean="0">
                <a:solidFill>
                  <a:srgbClr val="FF0000"/>
                </a:solidFill>
              </a:rPr>
              <a:t>Ассоциации </a:t>
            </a:r>
            <a:r>
              <a:rPr lang="ru-RU" sz="4000" dirty="0" smtClean="0">
                <a:solidFill>
                  <a:srgbClr val="FF0000"/>
                </a:solidFill>
              </a:rPr>
              <a:t>– </a:t>
            </a:r>
            <a:r>
              <a:rPr lang="ru-RU" sz="4000" dirty="0" smtClean="0"/>
              <a:t>улучшить восприятие и запоминание </a:t>
            </a:r>
            <a:endParaRPr lang="ru-RU" sz="4000" dirty="0" smtClean="0">
              <a:solidFill>
                <a:srgbClr val="FF0000"/>
              </a:solidFill>
            </a:endParaRPr>
          </a:p>
          <a:p>
            <a:endParaRPr lang="ru-RU" sz="4000" dirty="0" smtClean="0">
              <a:solidFill>
                <a:srgbClr val="FF0000"/>
              </a:solidFill>
            </a:endParaRPr>
          </a:p>
          <a:p>
            <a:endParaRPr lang="ru-RU" sz="4000" dirty="0" smtClean="0">
              <a:solidFill>
                <a:srgbClr val="FF0000"/>
              </a:solidFill>
            </a:endParaRPr>
          </a:p>
          <a:p>
            <a:r>
              <a:rPr lang="ru-RU" sz="4000" dirty="0" err="1" smtClean="0">
                <a:solidFill>
                  <a:srgbClr val="FF0000"/>
                </a:solidFill>
              </a:rPr>
              <a:t>Инфографики</a:t>
            </a:r>
            <a:r>
              <a:rPr lang="ru-RU" sz="4000" dirty="0" smtClean="0">
                <a:solidFill>
                  <a:srgbClr val="FF0000"/>
                </a:solidFill>
              </a:rPr>
              <a:t> -</a:t>
            </a:r>
            <a:endParaRPr lang="ru-RU" sz="4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000" dirty="0" smtClean="0"/>
              <a:t>     упростить</a:t>
            </a:r>
          </a:p>
          <a:p>
            <a:pPr>
              <a:buNone/>
            </a:pPr>
            <a:r>
              <a:rPr lang="ru-RU" sz="4000" dirty="0" smtClean="0"/>
              <a:t>     информацию</a:t>
            </a:r>
            <a:endParaRPr lang="ru-RU" sz="40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071670" y="1214422"/>
            <a:ext cx="2428892" cy="10715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500562" y="1214422"/>
            <a:ext cx="2071702" cy="11430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1883" t="52941" r="46117" b="30588"/>
          <a:stretch>
            <a:fillRect/>
          </a:stretch>
        </p:blipFill>
        <p:spPr bwMode="auto">
          <a:xfrm>
            <a:off x="2214546" y="3429000"/>
            <a:ext cx="503127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Плотва рыб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142984"/>
            <a:ext cx="31146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>
            <a:cxnSpLocks/>
          </p:cNvCxnSpPr>
          <p:nvPr/>
        </p:nvCxnSpPr>
        <p:spPr>
          <a:xfrm flipH="1">
            <a:off x="2428860" y="2708920"/>
            <a:ext cx="1428761" cy="10058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286380" y="2428868"/>
            <a:ext cx="1571636" cy="12858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 l="22278" t="22785" r="34178" b="16456"/>
          <a:stretch>
            <a:fillRect/>
          </a:stretch>
        </p:blipFill>
        <p:spPr bwMode="auto">
          <a:xfrm>
            <a:off x="2714612" y="2285992"/>
            <a:ext cx="390378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C:\Users\User\AppData\Local\Temp\ARCBF2\102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0"/>
            <a:ext cx="285752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 rot="10800000" flipV="1">
            <a:off x="2786050" y="1500174"/>
            <a:ext cx="1285884" cy="8572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857752" y="1428736"/>
            <a:ext cx="1428760" cy="9286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ый треугольник 12"/>
          <p:cNvSpPr/>
          <p:nvPr/>
        </p:nvSpPr>
        <p:spPr>
          <a:xfrm>
            <a:off x="785786" y="4000504"/>
            <a:ext cx="1643074" cy="100013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ый треугольник 13"/>
          <p:cNvSpPr/>
          <p:nvPr/>
        </p:nvSpPr>
        <p:spPr>
          <a:xfrm rot="10800000">
            <a:off x="785786" y="4000504"/>
            <a:ext cx="1643074" cy="1000132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/>
          <p:cNvSpPr/>
          <p:nvPr/>
        </p:nvSpPr>
        <p:spPr>
          <a:xfrm rot="10800000">
            <a:off x="6643702" y="4000504"/>
            <a:ext cx="1643074" cy="1000132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/>
          <p:cNvSpPr/>
          <p:nvPr/>
        </p:nvSpPr>
        <p:spPr>
          <a:xfrm>
            <a:off x="6643702" y="4000504"/>
            <a:ext cx="1643074" cy="1000132"/>
          </a:xfrm>
          <a:prstGeom prst="rtTriangl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0628" y="4714884"/>
            <a:ext cx="928694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14678" y="6357958"/>
            <a:ext cx="928694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826" t="28233" r="21453" b="12164"/>
          <a:stretch>
            <a:fillRect/>
          </a:stretch>
        </p:blipFill>
        <p:spPr bwMode="auto">
          <a:xfrm>
            <a:off x="1071538" y="285728"/>
            <a:ext cx="7004683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715008" y="1928802"/>
            <a:ext cx="857256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357290" y="5643578"/>
            <a:ext cx="500066" cy="2857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4143380"/>
            <a:ext cx="857256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4844" t="24365" r="57031" b="19971"/>
          <a:stretch>
            <a:fillRect/>
          </a:stretch>
        </p:blipFill>
        <p:spPr bwMode="auto">
          <a:xfrm>
            <a:off x="642910" y="714356"/>
            <a:ext cx="3699721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643174" y="5286388"/>
            <a:ext cx="500066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https://papik.pro/uploads/posts/2021-09/1630684752_13-papik-pro-p-kolokolchik-detskii-risunok-1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14290"/>
            <a:ext cx="107157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 l="52930" t="35351" r="23047" b="11181"/>
          <a:stretch>
            <a:fillRect/>
          </a:stretch>
        </p:blipFill>
        <p:spPr bwMode="auto">
          <a:xfrm>
            <a:off x="4786314" y="714356"/>
            <a:ext cx="3143272" cy="559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https://encrypted-tbn0.gstatic.com/images?q=tbn:ANd9GcTb9fxXhBIny9vIxm-4RYfDMXQuIgvgsM-sjDOvyK4rNUPRjwOrUPcheE6giwgR_ZgDEHc&amp;usqp=CAU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285728"/>
            <a:ext cx="207170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72066" y="5143512"/>
            <a:ext cx="92869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6072206"/>
            <a:ext cx="928694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00826" y="4286256"/>
            <a:ext cx="714380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1500174"/>
            <a:ext cx="92869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388</Words>
  <Application>Microsoft Office PowerPoint</Application>
  <PresentationFormat>Экран (4:3)</PresentationFormat>
  <Paragraphs>135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Использование приёмов визуализации в работе с текстом новой природы  на уроках русского языка в начальной школе</vt:lpstr>
      <vt:lpstr> Цель - повысить качество образования.     Для этого внедряются новые методы обучения и воспитания, образовательные технологии. Одной из таких технологий является визуализация.   Актуальность: Абстрактные правила русского языка часто вызывают у детей затруднения.  Визуализация  помогает «увидеть» абстракцию, развить системное мышление, облегчить запоминание, перевести сложное правило в доступный и запоминающийся образ.  </vt:lpstr>
      <vt:lpstr>Основные приемы визуализации в моей работе </vt:lpstr>
      <vt:lpstr>  Ассоциация -это связь в нашей памяти, когда одно слово, образ или событие автоматически вызывает  в мышлении другое, связанное с ним </vt:lpstr>
      <vt:lpstr>Цель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ПРЕДЛОЖЕНИЯ</vt:lpstr>
      <vt:lpstr> Слова-опоры, словосочетания Деформированный план  (нарушена последовательность)</vt:lpstr>
      <vt:lpstr>Слайд 16</vt:lpstr>
      <vt:lpstr>Состав слова</vt:lpstr>
      <vt:lpstr>Порядок разбора слова по составу</vt:lpstr>
      <vt:lpstr>Слайд 19</vt:lpstr>
      <vt:lpstr>Ментальная карта  (интеллект-карта) - </vt:lpstr>
      <vt:lpstr>Слайд 21</vt:lpstr>
      <vt:lpstr>Имитационная игра</vt:lpstr>
      <vt:lpstr>А. Пластов «Первый снег»</vt:lpstr>
      <vt:lpstr>Ментальная карта по картине  А. Пластова «Первый снег» </vt:lpstr>
      <vt:lpstr>Сочинение по картине А. Пластова «Первый снег»   </vt:lpstr>
      <vt:lpstr>Моделирование</vt:lpstr>
      <vt:lpstr>Ментальная карта по картине К.Е. Маковского «Дети, бегущие от грозы» 3 класс (с.20 упр.27) </vt:lpstr>
      <vt:lpstr>«Дети, бегущие от грозы»</vt:lpstr>
      <vt:lpstr>Результативность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Приёмы визуализации на уроках русского языка в начальной школе как средство повышения эффективности обучения</dc:title>
  <dc:creator>User</dc:creator>
  <cp:lastModifiedBy>User</cp:lastModifiedBy>
  <cp:revision>138</cp:revision>
  <dcterms:created xsi:type="dcterms:W3CDTF">2025-11-07T15:04:50Z</dcterms:created>
  <dcterms:modified xsi:type="dcterms:W3CDTF">2025-11-28T10:17:41Z</dcterms:modified>
</cp:coreProperties>
</file>